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4"/>
  </p:notesMasterIdLst>
  <p:sldIdLst>
    <p:sldId id="259" r:id="rId2"/>
    <p:sldId id="260" r:id="rId3"/>
  </p:sldIdLst>
  <p:sldSz cx="7775575" cy="10907713"/>
  <p:notesSz cx="6858000" cy="994568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FF9900"/>
    <a:srgbClr val="EE0000"/>
    <a:srgbClr val="FFFFC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2" d="100"/>
          <a:sy n="32" d="100"/>
        </p:scale>
        <p:origin x="36" y="424"/>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1"/>
          </a:xfrm>
          <a:prstGeom prst="rect">
            <a:avLst/>
          </a:prstGeom>
        </p:spPr>
        <p:txBody>
          <a:bodyPr vert="horz" lIns="91897" tIns="45949" rIns="91897" bIns="4594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4" y="0"/>
            <a:ext cx="2971800" cy="499011"/>
          </a:xfrm>
          <a:prstGeom prst="rect">
            <a:avLst/>
          </a:prstGeom>
        </p:spPr>
        <p:txBody>
          <a:bodyPr vert="horz" lIns="91897" tIns="45949" rIns="91897" bIns="45949" rtlCol="0"/>
          <a:lstStyle>
            <a:lvl1pPr algn="r">
              <a:defRPr sz="1200"/>
            </a:lvl1pPr>
          </a:lstStyle>
          <a:p>
            <a:fld id="{70F99883-74AE-4A2C-81B7-5B86A08198C0}" type="datetimeFigureOut">
              <a:rPr kumimoji="1" lang="ja-JP" altLang="en-US" smtClean="0"/>
              <a:t>2019/6/5</a:t>
            </a:fld>
            <a:endParaRPr kumimoji="1" lang="ja-JP" altLang="en-US"/>
          </a:p>
        </p:txBody>
      </p:sp>
      <p:sp>
        <p:nvSpPr>
          <p:cNvPr id="4" name="スライド イメージ プレースホルダー 3"/>
          <p:cNvSpPr>
            <a:spLocks noGrp="1" noRot="1" noChangeAspect="1"/>
          </p:cNvSpPr>
          <p:nvPr>
            <p:ph type="sldImg" idx="2"/>
          </p:nvPr>
        </p:nvSpPr>
        <p:spPr>
          <a:xfrm>
            <a:off x="2232025" y="1243013"/>
            <a:ext cx="2393950" cy="3357562"/>
          </a:xfrm>
          <a:prstGeom prst="rect">
            <a:avLst/>
          </a:prstGeom>
          <a:noFill/>
          <a:ln w="12700">
            <a:solidFill>
              <a:prstClr val="black"/>
            </a:solidFill>
          </a:ln>
        </p:spPr>
        <p:txBody>
          <a:bodyPr vert="horz" lIns="91897" tIns="45949" rIns="91897" bIns="45949" rtlCol="0" anchor="ctr"/>
          <a:lstStyle/>
          <a:p>
            <a:endParaRPr lang="ja-JP" altLang="en-US"/>
          </a:p>
        </p:txBody>
      </p:sp>
      <p:sp>
        <p:nvSpPr>
          <p:cNvPr id="5" name="ノート プレースホルダー 4"/>
          <p:cNvSpPr>
            <a:spLocks noGrp="1"/>
          </p:cNvSpPr>
          <p:nvPr>
            <p:ph type="body" sz="quarter" idx="3"/>
          </p:nvPr>
        </p:nvSpPr>
        <p:spPr>
          <a:xfrm>
            <a:off x="685800" y="4786363"/>
            <a:ext cx="5486400" cy="3916114"/>
          </a:xfrm>
          <a:prstGeom prst="rect">
            <a:avLst/>
          </a:prstGeom>
        </p:spPr>
        <p:txBody>
          <a:bodyPr vert="horz" lIns="91897" tIns="45949" rIns="91897" bIns="4594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6679"/>
            <a:ext cx="2971800" cy="499010"/>
          </a:xfrm>
          <a:prstGeom prst="rect">
            <a:avLst/>
          </a:prstGeom>
        </p:spPr>
        <p:txBody>
          <a:bodyPr vert="horz" lIns="91897" tIns="45949" rIns="91897" bIns="4594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4" y="9446679"/>
            <a:ext cx="2971800" cy="499010"/>
          </a:xfrm>
          <a:prstGeom prst="rect">
            <a:avLst/>
          </a:prstGeom>
        </p:spPr>
        <p:txBody>
          <a:bodyPr vert="horz" lIns="91897" tIns="45949" rIns="91897" bIns="45949"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158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5517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482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0488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144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7521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6/5/2019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0126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6/5/2019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2599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6/5/2019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137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902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4430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6/5/2019</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image" Target="../media/image2.png"/><Relationship Id="rId7" Type="http://schemas.openxmlformats.org/officeDocument/2006/relationships/hyperlink" Target="http://edventure.jp" TargetMode="Externa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hyperlink" Target="mailto:toiawase@edventure.jp"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754200" y="6946724"/>
            <a:ext cx="1785104" cy="171188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DATACHECK\Desktop\Hoi thao phap luat\hoi thao phap lua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8" y="0"/>
            <a:ext cx="7773987" cy="39211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DATACHECK\Desktop\Hoi thao phap luat\nnnnnnnnnnnnn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7683" y="8507254"/>
            <a:ext cx="8518526" cy="325506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577286" y="3444273"/>
            <a:ext cx="3072558" cy="523220"/>
          </a:xfrm>
          <a:prstGeom prst="rect">
            <a:avLst/>
          </a:prstGeom>
          <a:noFill/>
        </p:spPr>
        <p:txBody>
          <a:bodyPr wrap="square" rtlCol="0">
            <a:spAutoFit/>
          </a:bodyPr>
          <a:lstStyle/>
          <a:p>
            <a:r>
              <a:rPr kumimoji="1" lang="ja-JP" altLang="en-US" sz="2800" b="1" dirty="0">
                <a:solidFill>
                  <a:schemeClr val="accent5"/>
                </a:solidFill>
                <a:latin typeface="HG丸ｺﾞｼｯｸM-PRO" panose="020F0600000000000000" pitchFamily="50" charset="-128"/>
                <a:ea typeface="HG丸ｺﾞｼｯｸM-PRO" panose="020F0600000000000000" pitchFamily="50" charset="-128"/>
              </a:rPr>
              <a:t>学習会 ご案内</a:t>
            </a:r>
          </a:p>
        </p:txBody>
      </p:sp>
      <p:sp>
        <p:nvSpPr>
          <p:cNvPr id="7" name="TextBox 6"/>
          <p:cNvSpPr txBox="1"/>
          <p:nvPr/>
        </p:nvSpPr>
        <p:spPr>
          <a:xfrm>
            <a:off x="459129" y="4314567"/>
            <a:ext cx="2915516" cy="461665"/>
          </a:xfrm>
          <a:prstGeom prst="rect">
            <a:avLst/>
          </a:prstGeom>
          <a:noFill/>
        </p:spPr>
        <p:txBody>
          <a:bodyPr wrap="square" rtlCol="0">
            <a:spAutoFit/>
          </a:bodyPr>
          <a:lstStyle/>
          <a:p>
            <a:r>
              <a:rPr kumimoji="1" lang="en-US" altLang="ja-JP" sz="2400" dirty="0">
                <a:solidFill>
                  <a:schemeClr val="accent5">
                    <a:lumMod val="75000"/>
                  </a:schemeClr>
                </a:solidFill>
              </a:rPr>
              <a:t>2019</a:t>
            </a:r>
            <a:r>
              <a:rPr kumimoji="1" lang="ja-JP" altLang="en-US" sz="2400" dirty="0">
                <a:solidFill>
                  <a:schemeClr val="accent5">
                    <a:lumMod val="75000"/>
                  </a:schemeClr>
                </a:solidFill>
              </a:rPr>
              <a:t>年</a:t>
            </a:r>
            <a:r>
              <a:rPr lang="en-US" altLang="ja-JP" sz="2400" dirty="0">
                <a:solidFill>
                  <a:schemeClr val="accent5">
                    <a:lumMod val="75000"/>
                  </a:schemeClr>
                </a:solidFill>
              </a:rPr>
              <a:t>6</a:t>
            </a:r>
            <a:r>
              <a:rPr kumimoji="1" lang="ja-JP" altLang="en-US" sz="2400" dirty="0">
                <a:solidFill>
                  <a:schemeClr val="accent5">
                    <a:lumMod val="75000"/>
                  </a:schemeClr>
                </a:solidFill>
              </a:rPr>
              <a:t>月</a:t>
            </a:r>
            <a:r>
              <a:rPr kumimoji="1" lang="en-US" altLang="ja-JP" sz="2400" dirty="0">
                <a:solidFill>
                  <a:schemeClr val="accent5">
                    <a:lumMod val="75000"/>
                  </a:schemeClr>
                </a:solidFill>
              </a:rPr>
              <a:t>18</a:t>
            </a:r>
            <a:r>
              <a:rPr kumimoji="1" lang="ja-JP" altLang="en-US" sz="2400" dirty="0">
                <a:solidFill>
                  <a:schemeClr val="accent5">
                    <a:lumMod val="75000"/>
                  </a:schemeClr>
                </a:solidFill>
              </a:rPr>
              <a:t>日（火）</a:t>
            </a:r>
          </a:p>
        </p:txBody>
      </p:sp>
      <p:sp>
        <p:nvSpPr>
          <p:cNvPr id="8" name="Rectangle 7"/>
          <p:cNvSpPr/>
          <p:nvPr/>
        </p:nvSpPr>
        <p:spPr>
          <a:xfrm>
            <a:off x="2847943" y="4157845"/>
            <a:ext cx="2004939" cy="630942"/>
          </a:xfrm>
          <a:prstGeom prst="rect">
            <a:avLst/>
          </a:prstGeom>
        </p:spPr>
        <p:txBody>
          <a:bodyPr wrap="square">
            <a:spAutoFit/>
          </a:bodyPr>
          <a:lstStyle/>
          <a:p>
            <a:r>
              <a:rPr lang="en-US" altLang="ja-JP" sz="3500" dirty="0">
                <a:solidFill>
                  <a:srgbClr val="FF9900"/>
                </a:solidFill>
                <a:latin typeface="HGSｺﾞｼｯｸM" pitchFamily="50" charset="-128"/>
                <a:ea typeface="HGSｺﾞｼｯｸM" pitchFamily="50" charset="-128"/>
              </a:rPr>
              <a:t> </a:t>
            </a:r>
            <a:r>
              <a:rPr lang="en-US" altLang="ja-JP" sz="2000" b="1" dirty="0">
                <a:solidFill>
                  <a:srgbClr val="FF9900"/>
                </a:solidFill>
                <a:latin typeface="HGSｺﾞｼｯｸM" pitchFamily="50" charset="-128"/>
                <a:ea typeface="HGSｺﾞｼｯｸM" pitchFamily="50" charset="-128"/>
              </a:rPr>
              <a:t>19:00</a:t>
            </a:r>
            <a:r>
              <a:rPr lang="ja-JP" altLang="en-US" sz="2000" b="1" dirty="0">
                <a:solidFill>
                  <a:srgbClr val="FF9900"/>
                </a:solidFill>
                <a:latin typeface="HGSｺﾞｼｯｸM" pitchFamily="50" charset="-128"/>
                <a:ea typeface="HGSｺﾞｼｯｸM" pitchFamily="50" charset="-128"/>
              </a:rPr>
              <a:t>～</a:t>
            </a:r>
            <a:r>
              <a:rPr lang="en-US" altLang="ja-JP" sz="2000" b="1" dirty="0">
                <a:solidFill>
                  <a:srgbClr val="FF9900"/>
                </a:solidFill>
                <a:latin typeface="HGSｺﾞｼｯｸM" pitchFamily="50" charset="-128"/>
                <a:ea typeface="HGSｺﾞｼｯｸM" pitchFamily="50" charset="-128"/>
              </a:rPr>
              <a:t>21:00</a:t>
            </a:r>
            <a:r>
              <a:rPr lang="ja-JP" altLang="en-US" dirty="0">
                <a:solidFill>
                  <a:srgbClr val="FF9900"/>
                </a:solidFill>
              </a:rPr>
              <a:t>　</a:t>
            </a:r>
          </a:p>
        </p:txBody>
      </p:sp>
      <p:sp>
        <p:nvSpPr>
          <p:cNvPr id="10" name="Rectangle 9"/>
          <p:cNvSpPr/>
          <p:nvPr/>
        </p:nvSpPr>
        <p:spPr>
          <a:xfrm>
            <a:off x="425747" y="4765635"/>
            <a:ext cx="5353887" cy="338554"/>
          </a:xfrm>
          <a:prstGeom prst="rect">
            <a:avLst/>
          </a:prstGeom>
        </p:spPr>
        <p:txBody>
          <a:bodyPr wrap="square">
            <a:spAutoFit/>
          </a:bodyPr>
          <a:lstStyle/>
          <a:p>
            <a:r>
              <a:rPr lang="ja-JP" altLang="en-US" sz="1600" dirty="0">
                <a:solidFill>
                  <a:srgbClr val="0099CC"/>
                </a:solidFill>
                <a:latin typeface="HGSｺﾞｼｯｸM" pitchFamily="50" charset="-128"/>
                <a:ea typeface="HGSｺﾞｼｯｸM" pitchFamily="50" charset="-128"/>
              </a:rPr>
              <a:t>大和市文化創造拠点　シリウス</a:t>
            </a:r>
            <a:r>
              <a:rPr lang="en-US" altLang="ja-JP" sz="1600" dirty="0">
                <a:solidFill>
                  <a:srgbClr val="0099CC"/>
                </a:solidFill>
                <a:latin typeface="HGSｺﾞｼｯｸM" pitchFamily="50" charset="-128"/>
                <a:ea typeface="HGSｺﾞｼｯｸM" pitchFamily="50" charset="-128"/>
              </a:rPr>
              <a:t>603</a:t>
            </a:r>
            <a:endParaRPr lang="ja-JP" altLang="en-US" sz="1600" dirty="0">
              <a:solidFill>
                <a:srgbClr val="0099CC"/>
              </a:solidFill>
              <a:latin typeface="HGSｺﾞｼｯｸM" pitchFamily="50" charset="-128"/>
              <a:ea typeface="HGSｺﾞｼｯｸM" pitchFamily="50" charset="-128"/>
            </a:endParaRPr>
          </a:p>
        </p:txBody>
      </p:sp>
      <p:sp>
        <p:nvSpPr>
          <p:cNvPr id="11" name="TextBox 10"/>
          <p:cNvSpPr txBox="1"/>
          <p:nvPr/>
        </p:nvSpPr>
        <p:spPr>
          <a:xfrm>
            <a:off x="454554" y="3952197"/>
            <a:ext cx="5462919" cy="461665"/>
          </a:xfrm>
          <a:prstGeom prst="rect">
            <a:avLst/>
          </a:prstGeom>
          <a:noFill/>
        </p:spPr>
        <p:txBody>
          <a:bodyPr wrap="square" rtlCol="0">
            <a:spAutoFit/>
          </a:bodyPr>
          <a:lstStyle/>
          <a:p>
            <a:r>
              <a:rPr kumimoji="1" lang="ja-JP" altLang="en-US" sz="2400" b="1" dirty="0">
                <a:latin typeface="HGSｺﾞｼｯｸM" pitchFamily="50" charset="-128"/>
                <a:ea typeface="HGSｺﾞｼｯｸM" pitchFamily="50" charset="-128"/>
              </a:rPr>
              <a:t>◇「学級会」</a:t>
            </a:r>
            <a:r>
              <a:rPr kumimoji="1" lang="ja-JP" altLang="en-US" sz="1600" b="1" dirty="0">
                <a:latin typeface="HGSｺﾞｼｯｸM" pitchFamily="50" charset="-128"/>
                <a:ea typeface="HGSｺﾞｼｯｸM" pitchFamily="50" charset="-128"/>
              </a:rPr>
              <a:t>講師：内藤順子氏（元小学校教諭）</a:t>
            </a:r>
          </a:p>
        </p:txBody>
      </p:sp>
      <p:sp>
        <p:nvSpPr>
          <p:cNvPr id="17" name="TextBox 16"/>
          <p:cNvSpPr txBox="1"/>
          <p:nvPr/>
        </p:nvSpPr>
        <p:spPr>
          <a:xfrm>
            <a:off x="454554" y="5052356"/>
            <a:ext cx="4469114" cy="1077218"/>
          </a:xfrm>
          <a:prstGeom prst="rect">
            <a:avLst/>
          </a:prstGeom>
          <a:noFill/>
        </p:spPr>
        <p:txBody>
          <a:bodyPr wrap="square" rtlCol="0">
            <a:spAutoFit/>
          </a:bodyPr>
          <a:lstStyle/>
          <a:p>
            <a:r>
              <a:rPr lang="ja-JP" altLang="en-US" sz="1600" dirty="0">
                <a:latin typeface="HG丸ｺﾞｼｯｸM-PRO" panose="020F0600000000000000" pitchFamily="50" charset="-128"/>
                <a:ea typeface="HG丸ｺﾞｼｯｸM-PRO" panose="020F0600000000000000" pitchFamily="50" charset="-128"/>
              </a:rPr>
              <a:t>学級会の意義、やり方、準備等について</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元小学校教諭に教えてもらいます。そして、</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ご自身の学校の行事予定を基に学級会の年間</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予定を立てます。</a:t>
            </a:r>
            <a:endParaRPr lang="en-US" altLang="ja-JP" sz="1600" dirty="0">
              <a:latin typeface="HG丸ｺﾞｼｯｸM-PRO" panose="020F0600000000000000" pitchFamily="50" charset="-128"/>
              <a:ea typeface="HG丸ｺﾞｼｯｸM-PRO" panose="020F0600000000000000" pitchFamily="50" charset="-128"/>
            </a:endParaRPr>
          </a:p>
        </p:txBody>
      </p:sp>
      <p:sp>
        <p:nvSpPr>
          <p:cNvPr id="20" name="TextBox 19"/>
          <p:cNvSpPr txBox="1"/>
          <p:nvPr/>
        </p:nvSpPr>
        <p:spPr>
          <a:xfrm>
            <a:off x="454554" y="7575494"/>
            <a:ext cx="6569856" cy="1077218"/>
          </a:xfrm>
          <a:prstGeom prst="rect">
            <a:avLst/>
          </a:prstGeom>
          <a:noFill/>
        </p:spPr>
        <p:txBody>
          <a:bodyPr wrap="square" rtlCol="0">
            <a:spAutoFit/>
          </a:bodyPr>
          <a:lstStyle/>
          <a:p>
            <a:r>
              <a:rPr lang="ja-JP" altLang="en-US" sz="1600" dirty="0">
                <a:latin typeface="HG丸ｺﾞｼｯｸM-PRO" panose="020F0600000000000000" pitchFamily="50" charset="-128"/>
                <a:ea typeface="HG丸ｺﾞｼｯｸM-PRO" panose="020F0600000000000000" pitchFamily="50" charset="-128"/>
              </a:rPr>
              <a:t>教科書ではなく、社会の問題や話題のニュースを取り上</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1600" dirty="0" err="1">
                <a:latin typeface="HG丸ｺﾞｼｯｸM-PRO" panose="020F0600000000000000" pitchFamily="50" charset="-128"/>
                <a:ea typeface="HG丸ｺﾞｼｯｸM-PRO" panose="020F0600000000000000" pitchFamily="50" charset="-128"/>
              </a:rPr>
              <a:t>げた</a:t>
            </a:r>
            <a:r>
              <a:rPr lang="ja-JP" altLang="en-US" sz="1600" dirty="0">
                <a:latin typeface="HG丸ｺﾞｼｯｸM-PRO" panose="020F0600000000000000" pitchFamily="50" charset="-128"/>
                <a:ea typeface="HG丸ｺﾞｼｯｸM-PRO" panose="020F0600000000000000" pitchFamily="50" charset="-128"/>
              </a:rPr>
              <a:t>授業づくりを、小</a:t>
            </a:r>
            <a:r>
              <a:rPr kumimoji="1" lang="ja-JP" altLang="en-US" sz="1600" dirty="0">
                <a:latin typeface="HG丸ｺﾞｼｯｸM-PRO" panose="020F0600000000000000" pitchFamily="50" charset="-128"/>
                <a:ea typeface="HG丸ｺﾞｼｯｸM-PRO" panose="020F0600000000000000" pitchFamily="50" charset="-128"/>
              </a:rPr>
              <a:t>学校教諭の実践から学びます。</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そして実際に授業を組み立てます。教材研究の仕方を</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一緒に学びましょう。</a:t>
            </a:r>
          </a:p>
        </p:txBody>
      </p:sp>
      <p:sp>
        <p:nvSpPr>
          <p:cNvPr id="27" name="TextBox 26"/>
          <p:cNvSpPr txBox="1"/>
          <p:nvPr/>
        </p:nvSpPr>
        <p:spPr>
          <a:xfrm>
            <a:off x="356380" y="876656"/>
            <a:ext cx="7182924" cy="707886"/>
          </a:xfrm>
          <a:prstGeom prst="rect">
            <a:avLst/>
          </a:prstGeom>
          <a:noFill/>
        </p:spPr>
        <p:txBody>
          <a:bodyPr wrap="square" rtlCol="0">
            <a:spAutoFit/>
          </a:bodyPr>
          <a:lstStyle/>
          <a:p>
            <a:r>
              <a:rPr kumimoji="1" lang="en-US" altLang="ja-JP" sz="2000" b="1" dirty="0">
                <a:solidFill>
                  <a:schemeClr val="accent5"/>
                </a:solidFill>
                <a:latin typeface="HG丸ｺﾞｼｯｸM-PRO" panose="020F0600000000000000" pitchFamily="50" charset="-128"/>
                <a:ea typeface="HG丸ｺﾞｼｯｸM-PRO" panose="020F0600000000000000" pitchFamily="50" charset="-128"/>
              </a:rPr>
              <a:t>2019</a:t>
            </a:r>
            <a:r>
              <a:rPr kumimoji="1" lang="ja-JP" altLang="en-US" sz="2000" b="1" dirty="0">
                <a:solidFill>
                  <a:schemeClr val="accent5"/>
                </a:solidFill>
                <a:latin typeface="HG丸ｺﾞｼｯｸM-PRO" panose="020F0600000000000000" pitchFamily="50" charset="-128"/>
                <a:ea typeface="HG丸ｺﾞｼｯｸM-PRO" panose="020F0600000000000000" pitchFamily="50" charset="-128"/>
              </a:rPr>
              <a:t>年度　授業研究会テーマ　</a:t>
            </a:r>
            <a:r>
              <a:rPr lang="ja-JP" altLang="ja-JP" sz="2000" dirty="0">
                <a:solidFill>
                  <a:schemeClr val="accent5"/>
                </a:solidFill>
                <a:latin typeface="HG丸ｺﾞｼｯｸM-PRO" panose="020F0600000000000000" pitchFamily="50" charset="-128"/>
                <a:ea typeface="HG丸ｺﾞｼｯｸM-PRO" panose="020F0600000000000000" pitchFamily="50" charset="-128"/>
              </a:rPr>
              <a:t> </a:t>
            </a:r>
            <a:endParaRPr lang="en-US" altLang="ja-JP" sz="2000" dirty="0">
              <a:solidFill>
                <a:schemeClr val="accent5"/>
              </a:solidFill>
              <a:latin typeface="HG丸ｺﾞｼｯｸM-PRO" panose="020F0600000000000000" pitchFamily="50" charset="-128"/>
              <a:ea typeface="HG丸ｺﾞｼｯｸM-PRO" panose="020F0600000000000000" pitchFamily="50" charset="-128"/>
            </a:endParaRPr>
          </a:p>
          <a:p>
            <a:r>
              <a:rPr lang="ja-JP" altLang="ja-JP" sz="2000" b="1" dirty="0">
                <a:solidFill>
                  <a:schemeClr val="accent5"/>
                </a:solidFill>
                <a:latin typeface="HG丸ｺﾞｼｯｸM-PRO" panose="020F0600000000000000" pitchFamily="50" charset="-128"/>
                <a:ea typeface="HG丸ｺﾞｼｯｸM-PRO" panose="020F0600000000000000" pitchFamily="50" charset="-128"/>
              </a:rPr>
              <a:t>「</a:t>
            </a:r>
            <a:r>
              <a:rPr lang="ja-JP" altLang="en-US" sz="2000" b="1" dirty="0">
                <a:solidFill>
                  <a:schemeClr val="accent5"/>
                </a:solidFill>
                <a:latin typeface="HG丸ｺﾞｼｯｸM-PRO" panose="020F0600000000000000" pitchFamily="50" charset="-128"/>
                <a:ea typeface="HG丸ｺﾞｼｯｸM-PRO" panose="020F0600000000000000" pitchFamily="50" charset="-128"/>
              </a:rPr>
              <a:t>関わりあいの中で一人一人の思考が見える授業をめざす</a:t>
            </a:r>
            <a:r>
              <a:rPr lang="ja-JP" altLang="ja-JP" sz="2000" b="1" dirty="0">
                <a:solidFill>
                  <a:schemeClr val="accent5"/>
                </a:solidFill>
                <a:latin typeface="HG丸ｺﾞｼｯｸM-PRO" panose="020F0600000000000000" pitchFamily="50" charset="-128"/>
                <a:ea typeface="HG丸ｺﾞｼｯｸM-PRO" panose="020F0600000000000000" pitchFamily="50" charset="-128"/>
              </a:rPr>
              <a:t>」</a:t>
            </a:r>
            <a:endParaRPr kumimoji="1" lang="ja-JP" altLang="en-US" sz="2000" b="1" dirty="0">
              <a:solidFill>
                <a:schemeClr val="accent5"/>
              </a:solidFill>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704651" y="465453"/>
            <a:ext cx="4410273"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NPO</a:t>
            </a:r>
            <a:r>
              <a:rPr lang="ja-JP" altLang="ja-JP" sz="1200" dirty="0">
                <a:latin typeface="HG丸ｺﾞｼｯｸM-PRO" panose="020F0600000000000000" pitchFamily="50" charset="-128"/>
                <a:ea typeface="HG丸ｺﾞｼｯｸM-PRO" panose="020F0600000000000000" pitchFamily="50" charset="-128"/>
              </a:rPr>
              <a:t>法人教育支援グループ</a:t>
            </a:r>
            <a:r>
              <a:rPr lang="ja-JP" altLang="en-US" sz="1200" dirty="0">
                <a:latin typeface="HG丸ｺﾞｼｯｸM-PRO" panose="020F0600000000000000" pitchFamily="50" charset="-128"/>
                <a:ea typeface="HG丸ｺﾞｼｯｸM-PRO" panose="020F0600000000000000" pitchFamily="50" charset="-128"/>
              </a:rPr>
              <a:t>　</a:t>
            </a:r>
            <a:r>
              <a:rPr lang="en-US" altLang="ja-JP" sz="1200" dirty="0">
                <a:latin typeface="HG丸ｺﾞｼｯｸM-PRO" panose="020F0600000000000000" pitchFamily="50" charset="-128"/>
                <a:ea typeface="HG丸ｺﾞｼｯｸM-PRO" panose="020F0600000000000000" pitchFamily="50" charset="-128"/>
              </a:rPr>
              <a:t>Ed.</a:t>
            </a:r>
            <a:r>
              <a:rPr lang="ja-JP" altLang="ja-JP" sz="1200" dirty="0">
                <a:latin typeface="HG丸ｺﾞｼｯｸM-PRO" panose="020F0600000000000000" pitchFamily="50" charset="-128"/>
                <a:ea typeface="HG丸ｺﾞｼｯｸM-PRO" panose="020F0600000000000000" pitchFamily="50" charset="-128"/>
              </a:rPr>
              <a:t>ベンチャー　授業研究会</a:t>
            </a:r>
          </a:p>
        </p:txBody>
      </p:sp>
      <p:sp>
        <p:nvSpPr>
          <p:cNvPr id="3" name="テキスト ボックス 2"/>
          <p:cNvSpPr txBox="1"/>
          <p:nvPr/>
        </p:nvSpPr>
        <p:spPr>
          <a:xfrm>
            <a:off x="411153" y="1634577"/>
            <a:ext cx="6996821" cy="1754326"/>
          </a:xfrm>
          <a:prstGeom prst="rect">
            <a:avLst/>
          </a:prstGeom>
          <a:noFill/>
        </p:spPr>
        <p:txBody>
          <a:bodyPr wrap="square" rtlCol="0">
            <a:spAutoFit/>
          </a:bodyPr>
          <a:lstStyle/>
          <a:p>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学習指導要領の中でも「アクティブラーニング」や「思考力の育成」は重要視されています。しかし、学校現場や授業の中で子どもたちに反映できているでしょうか。学校は知識や技術の習得が大切とされていますが、集団の中で学ぶことによって子どもたちが様々な価値観に触れることも大切です。また、刻々と変化するこれからの社会の中で「主体的に考え行動する」というのは必要な能力になります。それらを毎時間の授業の中で習得していくのはとても難しいことではありますが、教員は子どもたちの成長のために向き合っていかなくてはいけません。</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授業づくり、そして授業を主体としたクラス経営について上記のテーマを基に考え、明日の授業づくりの参考にしてもらいたいと考えています。</a:t>
            </a:r>
            <a:r>
              <a:rPr lang="ja-JP" altLang="ja-JP" sz="1200" dirty="0">
                <a:latin typeface="HG丸ｺﾞｼｯｸM-PRO" panose="020F0600000000000000" pitchFamily="50" charset="-128"/>
                <a:ea typeface="HG丸ｺﾞｼｯｸM-PRO" panose="020F0600000000000000" pitchFamily="50" charset="-128"/>
              </a:rPr>
              <a:t>ぜひ、ご参加ください。</a:t>
            </a:r>
          </a:p>
        </p:txBody>
      </p:sp>
      <p:sp>
        <p:nvSpPr>
          <p:cNvPr id="34" name="TextBox 10"/>
          <p:cNvSpPr txBox="1"/>
          <p:nvPr/>
        </p:nvSpPr>
        <p:spPr>
          <a:xfrm>
            <a:off x="411153" y="6397942"/>
            <a:ext cx="7308812" cy="461665"/>
          </a:xfrm>
          <a:prstGeom prst="rect">
            <a:avLst/>
          </a:prstGeom>
          <a:noFill/>
        </p:spPr>
        <p:txBody>
          <a:bodyPr wrap="square" rtlCol="0">
            <a:spAutoFit/>
          </a:bodyPr>
          <a:lstStyle/>
          <a:p>
            <a:r>
              <a:rPr kumimoji="1" lang="ja-JP" altLang="en-US" sz="2400" b="1" dirty="0">
                <a:latin typeface="HGSｺﾞｼｯｸM" pitchFamily="50" charset="-128"/>
                <a:ea typeface="HGSｺﾞｼｯｸM" pitchFamily="50" charset="-128"/>
              </a:rPr>
              <a:t>◇「題材から授業をつくる」</a:t>
            </a:r>
            <a:r>
              <a:rPr kumimoji="1" lang="ja-JP" altLang="en-US" sz="1600" b="1" dirty="0">
                <a:latin typeface="HGSｺﾞｼｯｸM" pitchFamily="50" charset="-128"/>
                <a:ea typeface="HGSｺﾞｼｯｸM" pitchFamily="50" charset="-128"/>
              </a:rPr>
              <a:t>講師：馬場有希氏（小学校教諭）</a:t>
            </a:r>
          </a:p>
        </p:txBody>
      </p:sp>
      <p:sp>
        <p:nvSpPr>
          <p:cNvPr id="35" name="TextBox 6"/>
          <p:cNvSpPr txBox="1"/>
          <p:nvPr/>
        </p:nvSpPr>
        <p:spPr>
          <a:xfrm>
            <a:off x="489176" y="6839866"/>
            <a:ext cx="2915516" cy="461665"/>
          </a:xfrm>
          <a:prstGeom prst="rect">
            <a:avLst/>
          </a:prstGeom>
          <a:noFill/>
        </p:spPr>
        <p:txBody>
          <a:bodyPr wrap="square" rtlCol="0">
            <a:spAutoFit/>
          </a:bodyPr>
          <a:lstStyle/>
          <a:p>
            <a:r>
              <a:rPr kumimoji="1" lang="en-US" altLang="ja-JP" sz="2400" dirty="0">
                <a:solidFill>
                  <a:schemeClr val="accent5">
                    <a:lumMod val="75000"/>
                  </a:schemeClr>
                </a:solidFill>
              </a:rPr>
              <a:t>2019</a:t>
            </a:r>
            <a:r>
              <a:rPr kumimoji="1" lang="ja-JP" altLang="en-US" sz="2400" dirty="0">
                <a:solidFill>
                  <a:schemeClr val="accent5">
                    <a:lumMod val="75000"/>
                  </a:schemeClr>
                </a:solidFill>
              </a:rPr>
              <a:t>年</a:t>
            </a:r>
            <a:r>
              <a:rPr kumimoji="1" lang="en-US" altLang="ja-JP" sz="2400" dirty="0">
                <a:solidFill>
                  <a:schemeClr val="accent5">
                    <a:lumMod val="75000"/>
                  </a:schemeClr>
                </a:solidFill>
              </a:rPr>
              <a:t>7</a:t>
            </a:r>
            <a:r>
              <a:rPr kumimoji="1" lang="ja-JP" altLang="en-US" sz="2400" dirty="0">
                <a:solidFill>
                  <a:schemeClr val="accent5">
                    <a:lumMod val="75000"/>
                  </a:schemeClr>
                </a:solidFill>
              </a:rPr>
              <a:t>月</a:t>
            </a:r>
            <a:r>
              <a:rPr lang="en-US" altLang="ja-JP" sz="2400" dirty="0">
                <a:solidFill>
                  <a:schemeClr val="accent5">
                    <a:lumMod val="75000"/>
                  </a:schemeClr>
                </a:solidFill>
              </a:rPr>
              <a:t>1</a:t>
            </a:r>
            <a:r>
              <a:rPr kumimoji="1" lang="ja-JP" altLang="en-US" sz="2400" dirty="0">
                <a:solidFill>
                  <a:schemeClr val="accent5">
                    <a:lumMod val="75000"/>
                  </a:schemeClr>
                </a:solidFill>
              </a:rPr>
              <a:t>日（月）</a:t>
            </a:r>
          </a:p>
        </p:txBody>
      </p:sp>
      <p:sp>
        <p:nvSpPr>
          <p:cNvPr id="36" name="Rectangle 7"/>
          <p:cNvSpPr/>
          <p:nvPr/>
        </p:nvSpPr>
        <p:spPr>
          <a:xfrm>
            <a:off x="2936356" y="6679997"/>
            <a:ext cx="2074607" cy="630942"/>
          </a:xfrm>
          <a:prstGeom prst="rect">
            <a:avLst/>
          </a:prstGeom>
        </p:spPr>
        <p:txBody>
          <a:bodyPr wrap="none">
            <a:spAutoFit/>
          </a:bodyPr>
          <a:lstStyle/>
          <a:p>
            <a:r>
              <a:rPr lang="en-US" altLang="ja-JP" sz="3500" dirty="0">
                <a:solidFill>
                  <a:srgbClr val="FF9900"/>
                </a:solidFill>
                <a:latin typeface="HGSｺﾞｼｯｸM" pitchFamily="50" charset="-128"/>
                <a:ea typeface="HGSｺﾞｼｯｸM" pitchFamily="50" charset="-128"/>
              </a:rPr>
              <a:t> </a:t>
            </a:r>
            <a:r>
              <a:rPr lang="en-US" altLang="ja-JP" sz="2000" b="1" dirty="0">
                <a:solidFill>
                  <a:srgbClr val="FF9900"/>
                </a:solidFill>
                <a:latin typeface="HGSｺﾞｼｯｸM" pitchFamily="50" charset="-128"/>
                <a:ea typeface="HGSｺﾞｼｯｸM" pitchFamily="50" charset="-128"/>
              </a:rPr>
              <a:t>19:00</a:t>
            </a:r>
            <a:r>
              <a:rPr lang="ja-JP" altLang="en-US" sz="2000" b="1" dirty="0">
                <a:solidFill>
                  <a:srgbClr val="FF9900"/>
                </a:solidFill>
                <a:latin typeface="HGSｺﾞｼｯｸM" pitchFamily="50" charset="-128"/>
                <a:ea typeface="HGSｺﾞｼｯｸM" pitchFamily="50" charset="-128"/>
              </a:rPr>
              <a:t>～</a:t>
            </a:r>
            <a:r>
              <a:rPr lang="en-US" altLang="ja-JP" sz="2000" b="1" dirty="0">
                <a:solidFill>
                  <a:srgbClr val="FF9900"/>
                </a:solidFill>
                <a:latin typeface="HGSｺﾞｼｯｸM" pitchFamily="50" charset="-128"/>
                <a:ea typeface="HGSｺﾞｼｯｸM" pitchFamily="50" charset="-128"/>
              </a:rPr>
              <a:t>21:00</a:t>
            </a:r>
            <a:r>
              <a:rPr lang="ja-JP" altLang="en-US" dirty="0">
                <a:solidFill>
                  <a:srgbClr val="FF9900"/>
                </a:solidFill>
              </a:rPr>
              <a:t>　</a:t>
            </a:r>
          </a:p>
        </p:txBody>
      </p:sp>
      <p:sp>
        <p:nvSpPr>
          <p:cNvPr id="37" name="Rectangle 9"/>
          <p:cNvSpPr/>
          <p:nvPr/>
        </p:nvSpPr>
        <p:spPr>
          <a:xfrm>
            <a:off x="454554" y="7294003"/>
            <a:ext cx="5353887" cy="338554"/>
          </a:xfrm>
          <a:prstGeom prst="rect">
            <a:avLst/>
          </a:prstGeom>
        </p:spPr>
        <p:txBody>
          <a:bodyPr wrap="square">
            <a:spAutoFit/>
          </a:bodyPr>
          <a:lstStyle/>
          <a:p>
            <a:r>
              <a:rPr lang="ja-JP" altLang="en-US" sz="1600" dirty="0">
                <a:solidFill>
                  <a:srgbClr val="0099CC"/>
                </a:solidFill>
                <a:latin typeface="HGSｺﾞｼｯｸM" pitchFamily="50" charset="-128"/>
                <a:ea typeface="HGSｺﾞｼｯｸM" pitchFamily="50" charset="-128"/>
              </a:rPr>
              <a:t>大和市文化創造拠点　シリウス</a:t>
            </a:r>
            <a:r>
              <a:rPr lang="en-US" altLang="ja-JP" sz="1600" dirty="0">
                <a:solidFill>
                  <a:srgbClr val="0099CC"/>
                </a:solidFill>
                <a:latin typeface="HGSｺﾞｼｯｸM" pitchFamily="50" charset="-128"/>
                <a:ea typeface="HGSｺﾞｼｯｸM" pitchFamily="50" charset="-128"/>
              </a:rPr>
              <a:t>608</a:t>
            </a:r>
            <a:endParaRPr lang="ja-JP" altLang="en-US" sz="1600" dirty="0">
              <a:solidFill>
                <a:srgbClr val="0099CC"/>
              </a:solidFill>
              <a:latin typeface="HGSｺﾞｼｯｸM" pitchFamily="50" charset="-128"/>
              <a:ea typeface="HGSｺﾞｼｯｸM" pitchFamily="50" charset="-128"/>
            </a:endParaRPr>
          </a:p>
        </p:txBody>
      </p:sp>
      <p:pic>
        <p:nvPicPr>
          <p:cNvPr id="38" name="図 37" descr="c5747fb412ca894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24" y="386261"/>
            <a:ext cx="631492" cy="574269"/>
          </a:xfrm>
          <a:prstGeom prst="rect">
            <a:avLst/>
          </a:prstGeom>
          <a:noFill/>
          <a:ln w="9525">
            <a:noFill/>
            <a:miter lim="800000"/>
            <a:headEnd/>
            <a:tailEnd/>
          </a:ln>
        </p:spPr>
      </p:pic>
      <p:sp>
        <p:nvSpPr>
          <p:cNvPr id="39" name="フレーム 38"/>
          <p:cNvSpPr/>
          <p:nvPr/>
        </p:nvSpPr>
        <p:spPr>
          <a:xfrm>
            <a:off x="2936356" y="8809964"/>
            <a:ext cx="4590112" cy="1756037"/>
          </a:xfrm>
          <a:prstGeom prst="frame">
            <a:avLst>
              <a:gd name="adj1" fmla="val 6731"/>
            </a:avLst>
          </a:prstGeom>
          <a:solidFill>
            <a:schemeClr val="accent2">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032510" indent="-1032510">
              <a:lnSpc>
                <a:spcPct val="110000"/>
              </a:lnSpc>
              <a:spcAft>
                <a:spcPts val="600"/>
              </a:spcAft>
            </a:pPr>
            <a:r>
              <a:rPr lang="ja-JP" sz="900" b="1" dirty="0">
                <a:solidFill>
                  <a:srgbClr val="000000"/>
                </a:solidFill>
                <a:effectLst/>
                <a:ea typeface="HG丸ｺﾞｼｯｸM-PRO" panose="020F0600000000000000" pitchFamily="50" charset="-128"/>
                <a:cs typeface="Tahoma" panose="020B0604030504040204" pitchFamily="34" charset="0"/>
              </a:rPr>
              <a:t>お問い合わせ先　</a:t>
            </a:r>
            <a:r>
              <a:rPr lang="en-US" sz="800" dirty="0">
                <a:solidFill>
                  <a:srgbClr val="000000"/>
                </a:solidFill>
                <a:effectLst/>
                <a:latin typeface="HG丸ｺﾞｼｯｸM-PRO" panose="020F0600000000000000" pitchFamily="50" charset="-128"/>
                <a:ea typeface="Meiryo UI" panose="020B0604030504040204" pitchFamily="50" charset="-128"/>
                <a:cs typeface="Tahoma" panose="020B0604030504040204" pitchFamily="34" charset="0"/>
              </a:rPr>
              <a:t>Ed.</a:t>
            </a:r>
            <a:r>
              <a:rPr lang="ja-JP" sz="800" dirty="0">
                <a:solidFill>
                  <a:srgbClr val="000000"/>
                </a:solidFill>
                <a:effectLst/>
                <a:ea typeface="HG丸ｺﾞｼｯｸM-PRO" panose="020F0600000000000000" pitchFamily="50" charset="-128"/>
                <a:cs typeface="Tahoma" panose="020B0604030504040204" pitchFamily="34" charset="0"/>
              </a:rPr>
              <a:t>ベンチャー事務局 〒</a:t>
            </a:r>
            <a:r>
              <a:rPr lang="en-US" sz="800" dirty="0">
                <a:solidFill>
                  <a:srgbClr val="000000"/>
                </a:solidFill>
                <a:effectLst/>
                <a:ea typeface="HG丸ｺﾞｼｯｸM-PRO" panose="020F0600000000000000" pitchFamily="50" charset="-128"/>
                <a:cs typeface="Tahoma" panose="020B0604030504040204" pitchFamily="34" charset="0"/>
              </a:rPr>
              <a:t>242-0007 </a:t>
            </a:r>
            <a:r>
              <a:rPr lang="ja-JP" sz="800" dirty="0">
                <a:solidFill>
                  <a:srgbClr val="000000"/>
                </a:solidFill>
                <a:effectLst/>
                <a:ea typeface="HG丸ｺﾞｼｯｸM-PRO" panose="020F0600000000000000" pitchFamily="50" charset="-128"/>
                <a:cs typeface="Tahoma" panose="020B0604030504040204" pitchFamily="34" charset="0"/>
              </a:rPr>
              <a:t>大和市中央林間</a:t>
            </a:r>
            <a:r>
              <a:rPr lang="en-US" sz="800" dirty="0">
                <a:solidFill>
                  <a:srgbClr val="000000"/>
                </a:solidFill>
                <a:effectLst/>
                <a:ea typeface="HG丸ｺﾞｼｯｸM-PRO" panose="020F0600000000000000" pitchFamily="50" charset="-128"/>
                <a:cs typeface="Tahoma" panose="020B0604030504040204" pitchFamily="34" charset="0"/>
              </a:rPr>
              <a:t>3-16-12 </a:t>
            </a:r>
            <a:r>
              <a:rPr lang="ja-JP" sz="800" dirty="0">
                <a:solidFill>
                  <a:srgbClr val="000000"/>
                </a:solidFill>
                <a:effectLst/>
                <a:ea typeface="HG丸ｺﾞｼｯｸM-PRO" panose="020F0600000000000000" pitchFamily="50" charset="-128"/>
                <a:cs typeface="Tahoma" panose="020B0604030504040204" pitchFamily="34" charset="0"/>
              </a:rPr>
              <a:t>１</a:t>
            </a:r>
            <a:r>
              <a:rPr lang="en-US" sz="800" dirty="0">
                <a:solidFill>
                  <a:srgbClr val="000000"/>
                </a:solidFill>
                <a:effectLst/>
                <a:ea typeface="HG丸ｺﾞｼｯｸM-PRO" panose="020F0600000000000000" pitchFamily="50" charset="-128"/>
                <a:cs typeface="Tahoma" panose="020B0604030504040204" pitchFamily="34" charset="0"/>
              </a:rPr>
              <a:t>07  </a:t>
            </a:r>
            <a:endParaRPr lang="ja-JP" sz="1000" dirty="0">
              <a:effectLst/>
              <a:ea typeface="Meiryo UI" panose="020B0604030504040204" pitchFamily="50" charset="-128"/>
              <a:cs typeface="Tahoma" panose="020B0604030504040204" pitchFamily="34" charset="0"/>
            </a:endParaRPr>
          </a:p>
          <a:p>
            <a:pPr indent="812800">
              <a:lnSpc>
                <a:spcPct val="110000"/>
              </a:lnSpc>
              <a:spcAft>
                <a:spcPts val="600"/>
              </a:spcAft>
            </a:pPr>
            <a:r>
              <a:rPr lang="en-US" sz="800" dirty="0">
                <a:solidFill>
                  <a:srgbClr val="000000"/>
                </a:solidFill>
                <a:effectLst/>
                <a:latin typeface="HG丸ｺﾞｼｯｸM-PRO" panose="020F0600000000000000" pitchFamily="50" charset="-128"/>
                <a:ea typeface="Meiryo UI" panose="020B0604030504040204" pitchFamily="50" charset="-128"/>
                <a:cs typeface="Tahoma" panose="020B0604030504040204" pitchFamily="34" charset="0"/>
              </a:rPr>
              <a:t>TEL </a:t>
            </a:r>
            <a:r>
              <a:rPr lang="en-US" altLang="ja-JP" sz="800" dirty="0">
                <a:solidFill>
                  <a:srgbClr val="000000"/>
                </a:solidFill>
                <a:effectLst/>
                <a:latin typeface="HG丸ｺﾞｼｯｸM-PRO" panose="020F0600000000000000" pitchFamily="50" charset="-128"/>
                <a:ea typeface="Meiryo UI" panose="020B0604030504040204" pitchFamily="50" charset="-128"/>
                <a:cs typeface="Tahoma" panose="020B0604030504040204" pitchFamily="34" charset="0"/>
              </a:rPr>
              <a:t>090-6129-3732</a:t>
            </a:r>
            <a:r>
              <a:rPr lang="ja-JP" sz="800" dirty="0">
                <a:solidFill>
                  <a:srgbClr val="000000"/>
                </a:solidFill>
                <a:effectLst/>
                <a:ea typeface="HG丸ｺﾞｼｯｸM-PRO" panose="020F0600000000000000" pitchFamily="50" charset="-128"/>
                <a:cs typeface="Tahoma" panose="020B0604030504040204" pitchFamily="34" charset="0"/>
              </a:rPr>
              <a:t>（担当：</a:t>
            </a:r>
            <a:r>
              <a:rPr lang="ja-JP" altLang="en-US" sz="800" dirty="0">
                <a:solidFill>
                  <a:srgbClr val="000000"/>
                </a:solidFill>
                <a:effectLst/>
                <a:ea typeface="HG丸ｺﾞｼｯｸM-PRO" panose="020F0600000000000000" pitchFamily="50" charset="-128"/>
                <a:cs typeface="Tahoma" panose="020B0604030504040204" pitchFamily="34" charset="0"/>
              </a:rPr>
              <a:t>下新原</a:t>
            </a:r>
            <a:r>
              <a:rPr lang="ja-JP" sz="800" dirty="0" smtClean="0">
                <a:solidFill>
                  <a:srgbClr val="000000"/>
                </a:solidFill>
                <a:effectLst/>
                <a:ea typeface="HG丸ｺﾞｼｯｸM-PRO" panose="020F0600000000000000" pitchFamily="50" charset="-128"/>
                <a:cs typeface="Tahoma" panose="020B0604030504040204" pitchFamily="34" charset="0"/>
              </a:rPr>
              <a:t>）</a:t>
            </a:r>
            <a:endParaRPr lang="en-US" altLang="ja-JP" sz="800" dirty="0" smtClean="0">
              <a:solidFill>
                <a:srgbClr val="000000"/>
              </a:solidFill>
              <a:effectLst/>
              <a:ea typeface="HG丸ｺﾞｼｯｸM-PRO" panose="020F0600000000000000" pitchFamily="50" charset="-128"/>
              <a:cs typeface="Tahoma" panose="020B0604030504040204" pitchFamily="34" charset="0"/>
            </a:endParaRPr>
          </a:p>
          <a:p>
            <a:pPr indent="812800">
              <a:lnSpc>
                <a:spcPct val="110000"/>
              </a:lnSpc>
              <a:spcAft>
                <a:spcPts val="600"/>
              </a:spcAft>
            </a:pPr>
            <a:r>
              <a:rPr lang="en-US" altLang="ja-JP" sz="800" dirty="0">
                <a:solidFill>
                  <a:srgbClr val="000000"/>
                </a:solidFill>
                <a:latin typeface="HG丸ｺﾞｼｯｸM-PRO" panose="020F0600000000000000" pitchFamily="50" charset="-128"/>
                <a:ea typeface="Meiryo UI" panose="020B0604030504040204" pitchFamily="50" charset="-128"/>
                <a:cs typeface="Tahoma" panose="020B0604030504040204" pitchFamily="34" charset="0"/>
              </a:rPr>
              <a:t>TEL </a:t>
            </a:r>
            <a:r>
              <a:rPr lang="en-US" altLang="ja-JP" sz="800" dirty="0" smtClean="0">
                <a:solidFill>
                  <a:srgbClr val="000000"/>
                </a:solidFill>
                <a:latin typeface="HG丸ｺﾞｼｯｸM-PRO" panose="020F0600000000000000" pitchFamily="50" charset="-128"/>
                <a:ea typeface="Meiryo UI" panose="020B0604030504040204" pitchFamily="50" charset="-128"/>
                <a:cs typeface="Tahoma" panose="020B0604030504040204" pitchFamily="34" charset="0"/>
              </a:rPr>
              <a:t>090-2970-4484</a:t>
            </a:r>
            <a:r>
              <a:rPr lang="ja-JP" altLang="en-US" sz="800" dirty="0" smtClean="0">
                <a:solidFill>
                  <a:srgbClr val="000000"/>
                </a:solidFill>
                <a:latin typeface="HG丸ｺﾞｼｯｸM-PRO" panose="020F0600000000000000" pitchFamily="50" charset="-128"/>
                <a:ea typeface="Meiryo UI" panose="020B0604030504040204" pitchFamily="50" charset="-128"/>
                <a:cs typeface="Tahoma" panose="020B0604030504040204" pitchFamily="34" charset="0"/>
              </a:rPr>
              <a:t>（担当：三澤）</a:t>
            </a:r>
            <a:endParaRPr lang="ja-JP" sz="1000" dirty="0">
              <a:effectLst/>
              <a:ea typeface="Meiryo UI" panose="020B0604030504040204" pitchFamily="50" charset="-128"/>
              <a:cs typeface="Tahoma" panose="020B0604030504040204" pitchFamily="34" charset="0"/>
            </a:endParaRPr>
          </a:p>
          <a:p>
            <a:pPr>
              <a:lnSpc>
                <a:spcPct val="110000"/>
              </a:lnSpc>
              <a:spcAft>
                <a:spcPts val="600"/>
              </a:spcAft>
            </a:pPr>
            <a:r>
              <a:rPr lang="ja-JP" sz="800" dirty="0">
                <a:solidFill>
                  <a:srgbClr val="000000"/>
                </a:solidFill>
                <a:effectLst/>
                <a:ea typeface="HG丸ｺﾞｼｯｸM-PRO" panose="020F0600000000000000" pitchFamily="50" charset="-128"/>
                <a:cs typeface="Tahoma" panose="020B0604030504040204" pitchFamily="34" charset="0"/>
              </a:rPr>
              <a:t>メールアドレス</a:t>
            </a:r>
            <a:r>
              <a:rPr lang="ja-JP" sz="800" dirty="0">
                <a:solidFill>
                  <a:srgbClr val="AA610D"/>
                </a:solidFill>
                <a:effectLst/>
                <a:ea typeface="HG丸ｺﾞｼｯｸM-PRO" panose="020F0600000000000000" pitchFamily="50" charset="-128"/>
                <a:cs typeface="Tahoma" panose="020B0604030504040204" pitchFamily="34" charset="0"/>
              </a:rPr>
              <a:t>　</a:t>
            </a:r>
            <a:r>
              <a:rPr lang="en-US" sz="800" u="sng" dirty="0">
                <a:solidFill>
                  <a:srgbClr val="AA610D"/>
                </a:solidFill>
                <a:effectLst/>
                <a:latin typeface="HG丸ｺﾞｼｯｸM-PRO" panose="020F0600000000000000" pitchFamily="50" charset="-128"/>
                <a:ea typeface="Meiryo UI" panose="020B0604030504040204" pitchFamily="50" charset="-128"/>
                <a:cs typeface="Tahoma" panose="020B0604030504040204" pitchFamily="34" charset="0"/>
                <a:hlinkClick r:id="rId6"/>
              </a:rPr>
              <a:t>toiawase@edventure.jp</a:t>
            </a:r>
            <a:r>
              <a:rPr lang="en-US" sz="800" dirty="0">
                <a:solidFill>
                  <a:srgbClr val="000000"/>
                </a:solidFill>
                <a:effectLst/>
                <a:latin typeface="HG丸ｺﾞｼｯｸM-PRO" panose="020F0600000000000000" pitchFamily="50" charset="-128"/>
                <a:ea typeface="Meiryo UI" panose="020B0604030504040204" pitchFamily="50" charset="-128"/>
                <a:cs typeface="Tahoma" panose="020B0604030504040204" pitchFamily="34" charset="0"/>
              </a:rPr>
              <a:t> </a:t>
            </a:r>
            <a:r>
              <a:rPr lang="ja-JP" sz="800" dirty="0">
                <a:solidFill>
                  <a:srgbClr val="000000"/>
                </a:solidFill>
                <a:effectLst/>
                <a:ea typeface="HG丸ｺﾞｼｯｸM-PRO" panose="020F0600000000000000" pitchFamily="50" charset="-128"/>
                <a:cs typeface="Tahoma" panose="020B0604030504040204" pitchFamily="34" charset="0"/>
              </a:rPr>
              <a:t>　　　　　　　　</a:t>
            </a:r>
            <a:endParaRPr lang="ja-JP" sz="1000" dirty="0">
              <a:effectLst/>
              <a:ea typeface="Meiryo UI" panose="020B0604030504040204" pitchFamily="50" charset="-128"/>
              <a:cs typeface="Tahoma" panose="020B0604030504040204" pitchFamily="34" charset="0"/>
            </a:endParaRPr>
          </a:p>
          <a:p>
            <a:pPr>
              <a:lnSpc>
                <a:spcPct val="110000"/>
              </a:lnSpc>
              <a:spcAft>
                <a:spcPts val="600"/>
              </a:spcAft>
            </a:pPr>
            <a:r>
              <a:rPr lang="ja-JP" sz="800" dirty="0">
                <a:solidFill>
                  <a:srgbClr val="000000"/>
                </a:solidFill>
                <a:effectLst/>
                <a:ea typeface="HG丸ｺﾞｼｯｸM-PRO" panose="020F0600000000000000" pitchFamily="50" charset="-128"/>
                <a:cs typeface="Tahoma" panose="020B0604030504040204" pitchFamily="34" charset="0"/>
              </a:rPr>
              <a:t>ホームページ　　</a:t>
            </a:r>
            <a:r>
              <a:rPr lang="en-US" sz="800" u="sng" dirty="0">
                <a:solidFill>
                  <a:srgbClr val="1773B1"/>
                </a:solidFill>
                <a:effectLst/>
                <a:latin typeface="HG丸ｺﾞｼｯｸM-PRO" panose="020F0600000000000000" pitchFamily="50" charset="-128"/>
                <a:ea typeface="Meiryo UI" panose="020B0604030504040204" pitchFamily="50" charset="-128"/>
                <a:cs typeface="Tahoma" panose="020B0604030504040204" pitchFamily="34" charset="0"/>
                <a:hlinkClick r:id="rId7"/>
              </a:rPr>
              <a:t>http://edventure.jp</a:t>
            </a:r>
            <a:r>
              <a:rPr lang="ja-JP" sz="800" dirty="0">
                <a:solidFill>
                  <a:srgbClr val="AA610D"/>
                </a:solidFill>
                <a:effectLst/>
                <a:ea typeface="HG丸ｺﾞｼｯｸM-PRO" panose="020F0600000000000000" pitchFamily="50" charset="-128"/>
                <a:cs typeface="Tahoma" panose="020B0604030504040204" pitchFamily="34" charset="0"/>
              </a:rPr>
              <a:t>　　</a:t>
            </a:r>
            <a:r>
              <a:rPr lang="en-US" sz="800" dirty="0">
                <a:solidFill>
                  <a:srgbClr val="000000"/>
                </a:solidFill>
                <a:effectLst/>
                <a:latin typeface="HG丸ｺﾞｼｯｸM-PRO" panose="020F0600000000000000" pitchFamily="50" charset="-128"/>
                <a:ea typeface="Meiryo UI" panose="020B0604030504040204" pitchFamily="50" charset="-128"/>
                <a:cs typeface="Tahoma" panose="020B0604030504040204" pitchFamily="34" charset="0"/>
              </a:rPr>
              <a:t>NPO</a:t>
            </a:r>
            <a:r>
              <a:rPr lang="ja-JP" sz="800" dirty="0">
                <a:solidFill>
                  <a:srgbClr val="000000"/>
                </a:solidFill>
                <a:effectLst/>
                <a:ea typeface="HG丸ｺﾞｼｯｸM-PRO" panose="020F0600000000000000" pitchFamily="50" charset="-128"/>
                <a:cs typeface="Tahoma" panose="020B0604030504040204" pitchFamily="34" charset="0"/>
              </a:rPr>
              <a:t>法人　教育支援グループ</a:t>
            </a:r>
            <a:r>
              <a:rPr lang="en-US" sz="800" dirty="0">
                <a:solidFill>
                  <a:srgbClr val="000000"/>
                </a:solidFill>
                <a:effectLst/>
                <a:ea typeface="HG丸ｺﾞｼｯｸM-PRO" panose="020F0600000000000000" pitchFamily="50" charset="-128"/>
                <a:cs typeface="Tahoma" panose="020B0604030504040204" pitchFamily="34" charset="0"/>
              </a:rPr>
              <a:t>Ed.</a:t>
            </a:r>
            <a:r>
              <a:rPr lang="ja-JP" sz="800" dirty="0">
                <a:solidFill>
                  <a:srgbClr val="000000"/>
                </a:solidFill>
                <a:effectLst/>
                <a:ea typeface="HG丸ｺﾞｼｯｸM-PRO" panose="020F0600000000000000" pitchFamily="50" charset="-128"/>
                <a:cs typeface="Tahoma" panose="020B0604030504040204" pitchFamily="34" charset="0"/>
              </a:rPr>
              <a:t>ベンチャー</a:t>
            </a:r>
            <a:endParaRPr lang="ja-JP" sz="1000" dirty="0">
              <a:effectLst/>
              <a:ea typeface="Meiryo UI" panose="020B0604030504040204" pitchFamily="50" charset="-128"/>
              <a:cs typeface="Tahoma" panose="020B0604030504040204" pitchFamily="34" charset="0"/>
            </a:endParaRPr>
          </a:p>
        </p:txBody>
      </p:sp>
      <p:pic>
        <p:nvPicPr>
          <p:cNvPr id="15" name="Picture 2" descr="http://www.yamato-bunka.jp/access/img/imgMap.gif"/>
          <p:cNvPicPr>
            <a:picLocks noChangeAspect="1" noChangeArrowheads="1"/>
          </p:cNvPicPr>
          <p:nvPr/>
        </p:nvPicPr>
        <p:blipFill rotWithShape="1">
          <a:blip r:embed="rId8">
            <a:extLst>
              <a:ext uri="{28A0092B-C50C-407E-A947-70E740481C1C}">
                <a14:useLocalDpi xmlns:a14="http://schemas.microsoft.com/office/drawing/2010/main" val="0"/>
              </a:ext>
            </a:extLst>
          </a:blip>
          <a:srcRect l="-1068" t="-3273" r="-4819" b="-1"/>
          <a:stretch/>
        </p:blipFill>
        <p:spPr bwMode="auto">
          <a:xfrm>
            <a:off x="4803881" y="4424538"/>
            <a:ext cx="2446006" cy="1794474"/>
          </a:xfrm>
          <a:prstGeom prst="rect">
            <a:avLst/>
          </a:prstGeom>
          <a:noFill/>
          <a:extLst>
            <a:ext uri="{909E8E84-426E-40DD-AFC4-6F175D3DCCD1}">
              <a14:hiddenFill xmlns:a14="http://schemas.microsoft.com/office/drawing/2010/main">
                <a:solidFill>
                  <a:srgbClr val="FFFFFF"/>
                </a:solidFill>
              </a14:hiddenFill>
            </a:ext>
          </a:extLst>
        </p:spPr>
      </p:pic>
      <p:sp>
        <p:nvSpPr>
          <p:cNvPr id="9" name="メモ 8"/>
          <p:cNvSpPr/>
          <p:nvPr/>
        </p:nvSpPr>
        <p:spPr>
          <a:xfrm>
            <a:off x="553704" y="8976182"/>
            <a:ext cx="2023582" cy="770916"/>
          </a:xfrm>
          <a:prstGeom prst="foldedCorner">
            <a:avLst>
              <a:gd name="adj" fmla="val 20940"/>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800" b="1" dirty="0">
                <a:latin typeface="HG丸ｺﾞｼｯｸM-PRO" panose="020F0600000000000000" pitchFamily="50" charset="-128"/>
                <a:ea typeface="HG丸ｺﾞｼｯｸM-PRO" panose="020F0600000000000000" pitchFamily="50" charset="-128"/>
              </a:rPr>
              <a:t>参加費：</a:t>
            </a:r>
            <a:r>
              <a:rPr kumimoji="1" lang="en-US" altLang="ja-JP" sz="1800" b="1" dirty="0">
                <a:latin typeface="HG丸ｺﾞｼｯｸM-PRO" panose="020F0600000000000000" pitchFamily="50" charset="-128"/>
                <a:ea typeface="HG丸ｺﾞｼｯｸM-PRO" panose="020F0600000000000000" pitchFamily="50" charset="-128"/>
              </a:rPr>
              <a:t>500</a:t>
            </a:r>
            <a:r>
              <a:rPr kumimoji="1" lang="ja-JP" altLang="en-US" sz="1800" b="1" dirty="0">
                <a:latin typeface="HG丸ｺﾞｼｯｸM-PRO" panose="020F0600000000000000" pitchFamily="50" charset="-128"/>
                <a:ea typeface="HG丸ｺﾞｼｯｸM-PRO" panose="020F0600000000000000" pitchFamily="50" charset="-128"/>
              </a:rPr>
              <a:t>円（学生無料）</a:t>
            </a:r>
          </a:p>
        </p:txBody>
      </p:sp>
    </p:spTree>
    <p:extLst>
      <p:ext uri="{BB962C8B-B14F-4D97-AF65-F5344CB8AC3E}">
        <p14:creationId xmlns:p14="http://schemas.microsoft.com/office/powerpoint/2010/main" val="3210186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ATACHECK\Desktop\Hoi thao phap luat\hoi thao phap lua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8" y="0"/>
            <a:ext cx="7773987" cy="39211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DATACHECK\Desktop\Hoi thao phap luat\nnnnnnnnnnnnn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127" y="8146826"/>
            <a:ext cx="8518526" cy="325506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867077" y="1600171"/>
            <a:ext cx="2397820" cy="523220"/>
          </a:xfrm>
          <a:prstGeom prst="rect">
            <a:avLst/>
          </a:prstGeom>
          <a:noFill/>
        </p:spPr>
        <p:txBody>
          <a:bodyPr wrap="square" rtlCol="0">
            <a:spAutoFit/>
          </a:bodyPr>
          <a:lstStyle/>
          <a:p>
            <a:r>
              <a:rPr kumimoji="1" lang="ja-JP" altLang="en-US" sz="2800" b="1" dirty="0">
                <a:solidFill>
                  <a:schemeClr val="accent5"/>
                </a:solidFill>
                <a:latin typeface="HG丸ｺﾞｼｯｸM-PRO" panose="020F0600000000000000" pitchFamily="50" charset="-128"/>
                <a:ea typeface="HG丸ｺﾞｼｯｸM-PRO" panose="020F0600000000000000" pitchFamily="50" charset="-128"/>
              </a:rPr>
              <a:t>年間計画</a:t>
            </a:r>
          </a:p>
        </p:txBody>
      </p:sp>
      <p:sp>
        <p:nvSpPr>
          <p:cNvPr id="27" name="TextBox 26"/>
          <p:cNvSpPr txBox="1"/>
          <p:nvPr/>
        </p:nvSpPr>
        <p:spPr>
          <a:xfrm>
            <a:off x="356380" y="876656"/>
            <a:ext cx="7182924" cy="707886"/>
          </a:xfrm>
          <a:prstGeom prst="rect">
            <a:avLst/>
          </a:prstGeom>
          <a:noFill/>
        </p:spPr>
        <p:txBody>
          <a:bodyPr wrap="square" rtlCol="0">
            <a:spAutoFit/>
          </a:bodyPr>
          <a:lstStyle/>
          <a:p>
            <a:r>
              <a:rPr kumimoji="1" lang="en-US" altLang="ja-JP" sz="2000" b="1" dirty="0">
                <a:solidFill>
                  <a:schemeClr val="accent5"/>
                </a:solidFill>
                <a:latin typeface="HG丸ｺﾞｼｯｸM-PRO" panose="020F0600000000000000" pitchFamily="50" charset="-128"/>
                <a:ea typeface="HG丸ｺﾞｼｯｸM-PRO" panose="020F0600000000000000" pitchFamily="50" charset="-128"/>
              </a:rPr>
              <a:t>2019</a:t>
            </a:r>
            <a:r>
              <a:rPr kumimoji="1" lang="ja-JP" altLang="en-US" sz="2000" b="1" dirty="0">
                <a:solidFill>
                  <a:schemeClr val="accent5"/>
                </a:solidFill>
                <a:latin typeface="HG丸ｺﾞｼｯｸM-PRO" panose="020F0600000000000000" pitchFamily="50" charset="-128"/>
                <a:ea typeface="HG丸ｺﾞｼｯｸM-PRO" panose="020F0600000000000000" pitchFamily="50" charset="-128"/>
              </a:rPr>
              <a:t>年度　授業研究会テーマ　</a:t>
            </a:r>
            <a:r>
              <a:rPr lang="ja-JP" altLang="ja-JP" sz="2000" dirty="0">
                <a:solidFill>
                  <a:schemeClr val="accent5"/>
                </a:solidFill>
                <a:latin typeface="HG丸ｺﾞｼｯｸM-PRO" panose="020F0600000000000000" pitchFamily="50" charset="-128"/>
                <a:ea typeface="HG丸ｺﾞｼｯｸM-PRO" panose="020F0600000000000000" pitchFamily="50" charset="-128"/>
              </a:rPr>
              <a:t> </a:t>
            </a:r>
            <a:endParaRPr lang="en-US" altLang="ja-JP" sz="2000" dirty="0">
              <a:solidFill>
                <a:schemeClr val="accent5"/>
              </a:solidFill>
              <a:latin typeface="HG丸ｺﾞｼｯｸM-PRO" panose="020F0600000000000000" pitchFamily="50" charset="-128"/>
              <a:ea typeface="HG丸ｺﾞｼｯｸM-PRO" panose="020F0600000000000000" pitchFamily="50" charset="-128"/>
            </a:endParaRPr>
          </a:p>
          <a:p>
            <a:r>
              <a:rPr lang="ja-JP" altLang="ja-JP" sz="2000" b="1" dirty="0">
                <a:solidFill>
                  <a:schemeClr val="accent5"/>
                </a:solidFill>
                <a:latin typeface="HG丸ｺﾞｼｯｸM-PRO" panose="020F0600000000000000" pitchFamily="50" charset="-128"/>
                <a:ea typeface="HG丸ｺﾞｼｯｸM-PRO" panose="020F0600000000000000" pitchFamily="50" charset="-128"/>
              </a:rPr>
              <a:t>「</a:t>
            </a:r>
            <a:r>
              <a:rPr lang="ja-JP" altLang="en-US" sz="2000" b="1" dirty="0">
                <a:solidFill>
                  <a:schemeClr val="accent5"/>
                </a:solidFill>
                <a:latin typeface="HG丸ｺﾞｼｯｸM-PRO" panose="020F0600000000000000" pitchFamily="50" charset="-128"/>
                <a:ea typeface="HG丸ｺﾞｼｯｸM-PRO" panose="020F0600000000000000" pitchFamily="50" charset="-128"/>
              </a:rPr>
              <a:t>関わりあいの中で一人一人の思考が見える授業をめざす</a:t>
            </a:r>
            <a:r>
              <a:rPr lang="ja-JP" altLang="ja-JP" sz="2000" b="1" dirty="0">
                <a:solidFill>
                  <a:schemeClr val="accent5"/>
                </a:solidFill>
                <a:latin typeface="HG丸ｺﾞｼｯｸM-PRO" panose="020F0600000000000000" pitchFamily="50" charset="-128"/>
                <a:ea typeface="HG丸ｺﾞｼｯｸM-PRO" panose="020F0600000000000000" pitchFamily="50" charset="-128"/>
              </a:rPr>
              <a:t>」</a:t>
            </a:r>
            <a:endParaRPr kumimoji="1" lang="ja-JP" altLang="en-US" sz="2000" b="1" dirty="0">
              <a:solidFill>
                <a:schemeClr val="accent5"/>
              </a:solidFill>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704651" y="465453"/>
            <a:ext cx="4410273"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NPO</a:t>
            </a:r>
            <a:r>
              <a:rPr lang="ja-JP" altLang="ja-JP" sz="1200" dirty="0">
                <a:latin typeface="HG丸ｺﾞｼｯｸM-PRO" panose="020F0600000000000000" pitchFamily="50" charset="-128"/>
                <a:ea typeface="HG丸ｺﾞｼｯｸM-PRO" panose="020F0600000000000000" pitchFamily="50" charset="-128"/>
              </a:rPr>
              <a:t>法人教育支援グループ</a:t>
            </a:r>
            <a:r>
              <a:rPr lang="ja-JP" altLang="en-US" sz="1200" dirty="0">
                <a:latin typeface="HG丸ｺﾞｼｯｸM-PRO" panose="020F0600000000000000" pitchFamily="50" charset="-128"/>
                <a:ea typeface="HG丸ｺﾞｼｯｸM-PRO" panose="020F0600000000000000" pitchFamily="50" charset="-128"/>
              </a:rPr>
              <a:t>　</a:t>
            </a:r>
            <a:r>
              <a:rPr lang="en-US" altLang="ja-JP" sz="1200" dirty="0">
                <a:latin typeface="HG丸ｺﾞｼｯｸM-PRO" panose="020F0600000000000000" pitchFamily="50" charset="-128"/>
                <a:ea typeface="HG丸ｺﾞｼｯｸM-PRO" panose="020F0600000000000000" pitchFamily="50" charset="-128"/>
              </a:rPr>
              <a:t>Ed.</a:t>
            </a:r>
            <a:r>
              <a:rPr lang="ja-JP" altLang="ja-JP" sz="1200" dirty="0">
                <a:latin typeface="HG丸ｺﾞｼｯｸM-PRO" panose="020F0600000000000000" pitchFamily="50" charset="-128"/>
                <a:ea typeface="HG丸ｺﾞｼｯｸM-PRO" panose="020F0600000000000000" pitchFamily="50" charset="-128"/>
              </a:rPr>
              <a:t>ベンチャー　授業研究会</a:t>
            </a:r>
          </a:p>
        </p:txBody>
      </p:sp>
      <p:pic>
        <p:nvPicPr>
          <p:cNvPr id="38" name="図 37" descr="c5747fb412ca894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424" y="386261"/>
            <a:ext cx="631492" cy="574269"/>
          </a:xfrm>
          <a:prstGeom prst="rect">
            <a:avLst/>
          </a:prstGeom>
          <a:noFill/>
          <a:ln w="9525">
            <a:noFill/>
            <a:miter lim="800000"/>
            <a:headEnd/>
            <a:tailEnd/>
          </a:ln>
        </p:spPr>
      </p:pic>
      <p:sp>
        <p:nvSpPr>
          <p:cNvPr id="9" name="メモ 8"/>
          <p:cNvSpPr/>
          <p:nvPr/>
        </p:nvSpPr>
        <p:spPr>
          <a:xfrm>
            <a:off x="5362589" y="5397680"/>
            <a:ext cx="2023582" cy="733545"/>
          </a:xfrm>
          <a:prstGeom prst="foldedCorner">
            <a:avLst>
              <a:gd name="adj" fmla="val 20940"/>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600" b="1" dirty="0">
                <a:latin typeface="HG丸ｺﾞｼｯｸM-PRO" panose="020F0600000000000000" pitchFamily="50" charset="-128"/>
                <a:ea typeface="HG丸ｺﾞｼｯｸM-PRO" panose="020F0600000000000000" pitchFamily="50" charset="-128"/>
              </a:rPr>
              <a:t>参加費：</a:t>
            </a:r>
            <a:r>
              <a:rPr kumimoji="1" lang="en-US" altLang="ja-JP" sz="1600" b="1" dirty="0">
                <a:latin typeface="HG丸ｺﾞｼｯｸM-PRO" panose="020F0600000000000000" pitchFamily="50" charset="-128"/>
                <a:ea typeface="HG丸ｺﾞｼｯｸM-PRO" panose="020F0600000000000000" pitchFamily="50" charset="-128"/>
              </a:rPr>
              <a:t>500</a:t>
            </a:r>
            <a:r>
              <a:rPr kumimoji="1" lang="ja-JP" altLang="en-US" sz="1600" b="1" dirty="0">
                <a:latin typeface="HG丸ｺﾞｼｯｸM-PRO" panose="020F0600000000000000" pitchFamily="50" charset="-128"/>
                <a:ea typeface="HG丸ｺﾞｼｯｸM-PRO" panose="020F0600000000000000" pitchFamily="50" charset="-128"/>
              </a:rPr>
              <a:t>円（学生無料）</a:t>
            </a:r>
          </a:p>
        </p:txBody>
      </p:sp>
      <p:sp>
        <p:nvSpPr>
          <p:cNvPr id="23" name="TextBox 10">
            <a:extLst>
              <a:ext uri="{FF2B5EF4-FFF2-40B4-BE49-F238E27FC236}">
                <a16:creationId xmlns:a16="http://schemas.microsoft.com/office/drawing/2014/main" xmlns="" id="{0B6A939F-F029-4994-8AAD-A2CE8BDA026C}"/>
              </a:ext>
            </a:extLst>
          </p:cNvPr>
          <p:cNvSpPr txBox="1"/>
          <p:nvPr/>
        </p:nvSpPr>
        <p:spPr>
          <a:xfrm>
            <a:off x="534750" y="2097098"/>
            <a:ext cx="6636772" cy="770339"/>
          </a:xfrm>
          <a:prstGeom prst="rect">
            <a:avLst/>
          </a:prstGeom>
          <a:noFill/>
        </p:spPr>
        <p:txBody>
          <a:bodyPr wrap="square" rtlCol="0">
            <a:spAutoFit/>
          </a:bodyPr>
          <a:lstStyle/>
          <a:p>
            <a:r>
              <a:rPr kumimoji="1" lang="ja-JP" altLang="en-US" sz="2400" b="1" dirty="0">
                <a:latin typeface="HGSｺﾞｼｯｸM" pitchFamily="50" charset="-128"/>
                <a:ea typeface="HGSｺﾞｼｯｸM" pitchFamily="50" charset="-128"/>
              </a:rPr>
              <a:t>◇「算数・数学」</a:t>
            </a:r>
            <a:endParaRPr kumimoji="1" lang="en-US" altLang="ja-JP" sz="2400" b="1" dirty="0">
              <a:latin typeface="HGSｺﾞｼｯｸM" pitchFamily="50" charset="-128"/>
              <a:ea typeface="HGSｺﾞｼｯｸM" pitchFamily="50" charset="-128"/>
            </a:endParaRPr>
          </a:p>
          <a:p>
            <a:r>
              <a:rPr kumimoji="1" lang="ja-JP" altLang="en-US" b="1" dirty="0">
                <a:latin typeface="HGSｺﾞｼｯｸM" pitchFamily="50" charset="-128"/>
                <a:ea typeface="HGSｺﾞｼｯｸM" pitchFamily="50" charset="-128"/>
              </a:rPr>
              <a:t>講師：加藤綾氏（中学校教諭）・小学校教諭依頼中</a:t>
            </a:r>
          </a:p>
        </p:txBody>
      </p:sp>
      <p:sp>
        <p:nvSpPr>
          <p:cNvPr id="24" name="TextBox 6">
            <a:extLst>
              <a:ext uri="{FF2B5EF4-FFF2-40B4-BE49-F238E27FC236}">
                <a16:creationId xmlns:a16="http://schemas.microsoft.com/office/drawing/2014/main" xmlns="" id="{3C76A0E0-A090-4C7D-A5BA-DF3C279EAC25}"/>
              </a:ext>
            </a:extLst>
          </p:cNvPr>
          <p:cNvSpPr txBox="1"/>
          <p:nvPr/>
        </p:nvSpPr>
        <p:spPr>
          <a:xfrm>
            <a:off x="510667" y="2848478"/>
            <a:ext cx="3034085" cy="461665"/>
          </a:xfrm>
          <a:prstGeom prst="rect">
            <a:avLst/>
          </a:prstGeom>
          <a:noFill/>
        </p:spPr>
        <p:txBody>
          <a:bodyPr wrap="square" rtlCol="0">
            <a:spAutoFit/>
          </a:bodyPr>
          <a:lstStyle/>
          <a:p>
            <a:r>
              <a:rPr kumimoji="1" lang="en-US" altLang="ja-JP" sz="2400" b="1" dirty="0">
                <a:solidFill>
                  <a:schemeClr val="accent5">
                    <a:lumMod val="75000"/>
                  </a:schemeClr>
                </a:solidFill>
              </a:rPr>
              <a:t>2019</a:t>
            </a:r>
            <a:r>
              <a:rPr kumimoji="1" lang="ja-JP" altLang="en-US" sz="2400" b="1" dirty="0">
                <a:solidFill>
                  <a:schemeClr val="accent5">
                    <a:lumMod val="75000"/>
                  </a:schemeClr>
                </a:solidFill>
              </a:rPr>
              <a:t>年</a:t>
            </a:r>
            <a:r>
              <a:rPr lang="en-US" altLang="ja-JP" sz="2400" b="1" dirty="0">
                <a:solidFill>
                  <a:schemeClr val="accent5">
                    <a:lumMod val="75000"/>
                  </a:schemeClr>
                </a:solidFill>
              </a:rPr>
              <a:t>8</a:t>
            </a:r>
            <a:r>
              <a:rPr kumimoji="1" lang="ja-JP" altLang="en-US" sz="2400" b="1" dirty="0">
                <a:solidFill>
                  <a:schemeClr val="accent5">
                    <a:lumMod val="75000"/>
                  </a:schemeClr>
                </a:solidFill>
              </a:rPr>
              <a:t>月</a:t>
            </a:r>
            <a:r>
              <a:rPr kumimoji="1" lang="en-US" altLang="ja-JP" sz="2400" b="1" dirty="0">
                <a:solidFill>
                  <a:schemeClr val="accent5">
                    <a:lumMod val="75000"/>
                  </a:schemeClr>
                </a:solidFill>
              </a:rPr>
              <a:t>27</a:t>
            </a:r>
            <a:r>
              <a:rPr kumimoji="1" lang="ja-JP" altLang="en-US" sz="2400" b="1" dirty="0">
                <a:solidFill>
                  <a:schemeClr val="accent5">
                    <a:lumMod val="75000"/>
                  </a:schemeClr>
                </a:solidFill>
              </a:rPr>
              <a:t>日（火）</a:t>
            </a:r>
          </a:p>
        </p:txBody>
      </p:sp>
      <p:sp>
        <p:nvSpPr>
          <p:cNvPr id="25" name="Rectangle 7">
            <a:extLst>
              <a:ext uri="{FF2B5EF4-FFF2-40B4-BE49-F238E27FC236}">
                <a16:creationId xmlns:a16="http://schemas.microsoft.com/office/drawing/2014/main" xmlns="" id="{F6743DCC-1A2C-4C77-A4A6-0D536693A6F6}"/>
              </a:ext>
            </a:extLst>
          </p:cNvPr>
          <p:cNvSpPr/>
          <p:nvPr/>
        </p:nvSpPr>
        <p:spPr>
          <a:xfrm>
            <a:off x="3161209" y="2684233"/>
            <a:ext cx="2004939" cy="630942"/>
          </a:xfrm>
          <a:prstGeom prst="rect">
            <a:avLst/>
          </a:prstGeom>
        </p:spPr>
        <p:txBody>
          <a:bodyPr wrap="square">
            <a:spAutoFit/>
          </a:bodyPr>
          <a:lstStyle/>
          <a:p>
            <a:r>
              <a:rPr lang="en-US" altLang="ja-JP" sz="3500" dirty="0">
                <a:solidFill>
                  <a:srgbClr val="FF9900"/>
                </a:solidFill>
                <a:latin typeface="HGSｺﾞｼｯｸM" pitchFamily="50" charset="-128"/>
                <a:ea typeface="HGSｺﾞｼｯｸM" pitchFamily="50" charset="-128"/>
              </a:rPr>
              <a:t> </a:t>
            </a:r>
            <a:r>
              <a:rPr lang="en-US" altLang="ja-JP" sz="2000" b="1" dirty="0">
                <a:solidFill>
                  <a:srgbClr val="FF9900"/>
                </a:solidFill>
                <a:latin typeface="HGSｺﾞｼｯｸM" pitchFamily="50" charset="-128"/>
                <a:ea typeface="HGSｺﾞｼｯｸM" pitchFamily="50" charset="-128"/>
              </a:rPr>
              <a:t>19:00</a:t>
            </a:r>
            <a:r>
              <a:rPr lang="ja-JP" altLang="en-US" sz="2000" b="1" dirty="0">
                <a:solidFill>
                  <a:srgbClr val="FF9900"/>
                </a:solidFill>
                <a:latin typeface="HGSｺﾞｼｯｸM" pitchFamily="50" charset="-128"/>
                <a:ea typeface="HGSｺﾞｼｯｸM" pitchFamily="50" charset="-128"/>
              </a:rPr>
              <a:t>～</a:t>
            </a:r>
            <a:r>
              <a:rPr lang="en-US" altLang="ja-JP" sz="2000" b="1" dirty="0">
                <a:solidFill>
                  <a:srgbClr val="FF9900"/>
                </a:solidFill>
                <a:latin typeface="HGSｺﾞｼｯｸM" pitchFamily="50" charset="-128"/>
                <a:ea typeface="HGSｺﾞｼｯｸM" pitchFamily="50" charset="-128"/>
              </a:rPr>
              <a:t>21:00</a:t>
            </a:r>
            <a:r>
              <a:rPr lang="ja-JP" altLang="en-US" dirty="0">
                <a:solidFill>
                  <a:srgbClr val="FF9900"/>
                </a:solidFill>
              </a:rPr>
              <a:t>　</a:t>
            </a:r>
          </a:p>
        </p:txBody>
      </p:sp>
      <p:sp>
        <p:nvSpPr>
          <p:cNvPr id="28" name="TextBox 10">
            <a:extLst>
              <a:ext uri="{FF2B5EF4-FFF2-40B4-BE49-F238E27FC236}">
                <a16:creationId xmlns:a16="http://schemas.microsoft.com/office/drawing/2014/main" xmlns="" id="{AD760C26-B14E-4EF9-8F79-AB70FD6A4549}"/>
              </a:ext>
            </a:extLst>
          </p:cNvPr>
          <p:cNvSpPr txBox="1"/>
          <p:nvPr/>
        </p:nvSpPr>
        <p:spPr>
          <a:xfrm>
            <a:off x="510667" y="3719167"/>
            <a:ext cx="7014501" cy="461665"/>
          </a:xfrm>
          <a:prstGeom prst="rect">
            <a:avLst/>
          </a:prstGeom>
          <a:noFill/>
        </p:spPr>
        <p:txBody>
          <a:bodyPr wrap="square" rtlCol="0">
            <a:spAutoFit/>
          </a:bodyPr>
          <a:lstStyle/>
          <a:p>
            <a:r>
              <a:rPr kumimoji="1" lang="ja-JP" altLang="en-US" sz="2400" b="1" dirty="0">
                <a:latin typeface="HGSｺﾞｼｯｸM" pitchFamily="50" charset="-128"/>
                <a:ea typeface="HGSｺﾞｼｯｸM" pitchFamily="50" charset="-128"/>
              </a:rPr>
              <a:t>◇「授業検討会」</a:t>
            </a:r>
            <a:endParaRPr kumimoji="1" lang="ja-JP" altLang="en-US" sz="2000" b="1" dirty="0">
              <a:latin typeface="HGSｺﾞｼｯｸM" pitchFamily="50" charset="-128"/>
              <a:ea typeface="HGSｺﾞｼｯｸM" pitchFamily="50" charset="-128"/>
            </a:endParaRPr>
          </a:p>
        </p:txBody>
      </p:sp>
      <p:sp>
        <p:nvSpPr>
          <p:cNvPr id="29" name="TextBox 6">
            <a:extLst>
              <a:ext uri="{FF2B5EF4-FFF2-40B4-BE49-F238E27FC236}">
                <a16:creationId xmlns:a16="http://schemas.microsoft.com/office/drawing/2014/main" xmlns="" id="{F86440EB-3DE3-4CAB-9BA8-E608E472EA36}"/>
              </a:ext>
            </a:extLst>
          </p:cNvPr>
          <p:cNvSpPr txBox="1"/>
          <p:nvPr/>
        </p:nvSpPr>
        <p:spPr>
          <a:xfrm>
            <a:off x="567048" y="4165202"/>
            <a:ext cx="2890968" cy="461665"/>
          </a:xfrm>
          <a:prstGeom prst="rect">
            <a:avLst/>
          </a:prstGeom>
          <a:noFill/>
        </p:spPr>
        <p:txBody>
          <a:bodyPr wrap="square" rtlCol="0">
            <a:spAutoFit/>
          </a:bodyPr>
          <a:lstStyle/>
          <a:p>
            <a:r>
              <a:rPr kumimoji="1" lang="en-US" altLang="ja-JP" sz="2400" b="1" dirty="0" smtClean="0">
                <a:solidFill>
                  <a:schemeClr val="accent5">
                    <a:lumMod val="75000"/>
                  </a:schemeClr>
                </a:solidFill>
              </a:rPr>
              <a:t>2019</a:t>
            </a:r>
            <a:r>
              <a:rPr kumimoji="1" lang="ja-JP" altLang="en-US" sz="2400" b="1" dirty="0" smtClean="0">
                <a:solidFill>
                  <a:schemeClr val="accent5">
                    <a:lumMod val="75000"/>
                  </a:schemeClr>
                </a:solidFill>
              </a:rPr>
              <a:t>年</a:t>
            </a:r>
            <a:r>
              <a:rPr lang="en-US" altLang="ja-JP" sz="2400" b="1" dirty="0">
                <a:solidFill>
                  <a:schemeClr val="accent5">
                    <a:lumMod val="75000"/>
                  </a:schemeClr>
                </a:solidFill>
              </a:rPr>
              <a:t>9</a:t>
            </a:r>
            <a:r>
              <a:rPr kumimoji="1" lang="ja-JP" altLang="en-US" sz="2400" b="1" smtClean="0">
                <a:solidFill>
                  <a:schemeClr val="accent5">
                    <a:lumMod val="75000"/>
                  </a:schemeClr>
                </a:solidFill>
              </a:rPr>
              <a:t>月</a:t>
            </a:r>
            <a:r>
              <a:rPr lang="en-US" altLang="ja-JP" sz="2400" b="1" dirty="0">
                <a:solidFill>
                  <a:schemeClr val="accent5">
                    <a:lumMod val="75000"/>
                  </a:schemeClr>
                </a:solidFill>
              </a:rPr>
              <a:t>17</a:t>
            </a:r>
            <a:r>
              <a:rPr kumimoji="1" lang="ja-JP" altLang="en-US" sz="2400" b="1" dirty="0" smtClean="0">
                <a:solidFill>
                  <a:schemeClr val="accent5">
                    <a:lumMod val="75000"/>
                  </a:schemeClr>
                </a:solidFill>
              </a:rPr>
              <a:t>日</a:t>
            </a:r>
            <a:r>
              <a:rPr kumimoji="1" lang="ja-JP" altLang="en-US" sz="2400" b="1" dirty="0">
                <a:solidFill>
                  <a:schemeClr val="accent5">
                    <a:lumMod val="75000"/>
                  </a:schemeClr>
                </a:solidFill>
              </a:rPr>
              <a:t>（火）</a:t>
            </a:r>
          </a:p>
        </p:txBody>
      </p:sp>
      <p:sp>
        <p:nvSpPr>
          <p:cNvPr id="30" name="Rectangle 7">
            <a:extLst>
              <a:ext uri="{FF2B5EF4-FFF2-40B4-BE49-F238E27FC236}">
                <a16:creationId xmlns:a16="http://schemas.microsoft.com/office/drawing/2014/main" xmlns="" id="{7F5B415F-960F-48E0-8A8D-DB13945E0D54}"/>
              </a:ext>
            </a:extLst>
          </p:cNvPr>
          <p:cNvSpPr/>
          <p:nvPr/>
        </p:nvSpPr>
        <p:spPr>
          <a:xfrm>
            <a:off x="3182834" y="3940406"/>
            <a:ext cx="2004939" cy="630942"/>
          </a:xfrm>
          <a:prstGeom prst="rect">
            <a:avLst/>
          </a:prstGeom>
        </p:spPr>
        <p:txBody>
          <a:bodyPr wrap="square">
            <a:spAutoFit/>
          </a:bodyPr>
          <a:lstStyle/>
          <a:p>
            <a:r>
              <a:rPr lang="en-US" altLang="ja-JP" sz="3500" dirty="0">
                <a:solidFill>
                  <a:srgbClr val="FF9900"/>
                </a:solidFill>
                <a:latin typeface="HGSｺﾞｼｯｸM" pitchFamily="50" charset="-128"/>
                <a:ea typeface="HGSｺﾞｼｯｸM" pitchFamily="50" charset="-128"/>
              </a:rPr>
              <a:t> </a:t>
            </a:r>
            <a:r>
              <a:rPr lang="en-US" altLang="ja-JP" sz="2000" b="1" dirty="0">
                <a:solidFill>
                  <a:srgbClr val="FF9900"/>
                </a:solidFill>
                <a:latin typeface="HGSｺﾞｼｯｸM" pitchFamily="50" charset="-128"/>
                <a:ea typeface="HGSｺﾞｼｯｸM" pitchFamily="50" charset="-128"/>
              </a:rPr>
              <a:t>19:00</a:t>
            </a:r>
            <a:r>
              <a:rPr lang="ja-JP" altLang="en-US" sz="2000" b="1" dirty="0">
                <a:solidFill>
                  <a:srgbClr val="FF9900"/>
                </a:solidFill>
                <a:latin typeface="HGSｺﾞｼｯｸM" pitchFamily="50" charset="-128"/>
                <a:ea typeface="HGSｺﾞｼｯｸM" pitchFamily="50" charset="-128"/>
              </a:rPr>
              <a:t>～</a:t>
            </a:r>
            <a:r>
              <a:rPr lang="en-US" altLang="ja-JP" sz="2000" b="1" dirty="0">
                <a:solidFill>
                  <a:srgbClr val="FF9900"/>
                </a:solidFill>
                <a:latin typeface="HGSｺﾞｼｯｸM" pitchFamily="50" charset="-128"/>
                <a:ea typeface="HGSｺﾞｼｯｸM" pitchFamily="50" charset="-128"/>
              </a:rPr>
              <a:t>21:00</a:t>
            </a:r>
            <a:r>
              <a:rPr lang="ja-JP" altLang="en-US" dirty="0">
                <a:solidFill>
                  <a:srgbClr val="FF9900"/>
                </a:solidFill>
              </a:rPr>
              <a:t>　</a:t>
            </a:r>
          </a:p>
        </p:txBody>
      </p:sp>
      <p:sp>
        <p:nvSpPr>
          <p:cNvPr id="32" name="TextBox 10">
            <a:extLst>
              <a:ext uri="{FF2B5EF4-FFF2-40B4-BE49-F238E27FC236}">
                <a16:creationId xmlns:a16="http://schemas.microsoft.com/office/drawing/2014/main" xmlns="" id="{D19AF74D-C892-41E4-BFB2-382FB96EE9A3}"/>
              </a:ext>
            </a:extLst>
          </p:cNvPr>
          <p:cNvSpPr txBox="1"/>
          <p:nvPr/>
        </p:nvSpPr>
        <p:spPr>
          <a:xfrm>
            <a:off x="527809" y="4937613"/>
            <a:ext cx="7014501" cy="461665"/>
          </a:xfrm>
          <a:prstGeom prst="rect">
            <a:avLst/>
          </a:prstGeom>
          <a:noFill/>
        </p:spPr>
        <p:txBody>
          <a:bodyPr wrap="square" rtlCol="0">
            <a:spAutoFit/>
          </a:bodyPr>
          <a:lstStyle/>
          <a:p>
            <a:r>
              <a:rPr kumimoji="1" lang="ja-JP" altLang="en-US" sz="2400" b="1" dirty="0">
                <a:latin typeface="HGSｺﾞｼｯｸM" pitchFamily="50" charset="-128"/>
                <a:ea typeface="HGSｺﾞｼｯｸM" pitchFamily="50" charset="-128"/>
              </a:rPr>
              <a:t>◇「授業実践</a:t>
            </a:r>
            <a:r>
              <a:rPr kumimoji="1" lang="ja-JP" altLang="en-US" dirty="0">
                <a:latin typeface="HGSｺﾞｼｯｸM" pitchFamily="50" charset="-128"/>
                <a:ea typeface="HGSｺﾞｼｯｸM" pitchFamily="50" charset="-128"/>
              </a:rPr>
              <a:t>」</a:t>
            </a:r>
            <a:endParaRPr kumimoji="1" lang="ja-JP" altLang="en-US" sz="1800" dirty="0">
              <a:latin typeface="HGSｺﾞｼｯｸM" pitchFamily="50" charset="-128"/>
              <a:ea typeface="HGSｺﾞｼｯｸM" pitchFamily="50" charset="-128"/>
            </a:endParaRPr>
          </a:p>
        </p:txBody>
      </p:sp>
      <p:sp>
        <p:nvSpPr>
          <p:cNvPr id="33" name="TextBox 6">
            <a:extLst>
              <a:ext uri="{FF2B5EF4-FFF2-40B4-BE49-F238E27FC236}">
                <a16:creationId xmlns:a16="http://schemas.microsoft.com/office/drawing/2014/main" xmlns="" id="{9771EDC9-96B7-45C7-A0A0-B38129841FC2}"/>
              </a:ext>
            </a:extLst>
          </p:cNvPr>
          <p:cNvSpPr txBox="1"/>
          <p:nvPr/>
        </p:nvSpPr>
        <p:spPr>
          <a:xfrm>
            <a:off x="567048" y="5322315"/>
            <a:ext cx="2397820" cy="461665"/>
          </a:xfrm>
          <a:prstGeom prst="rect">
            <a:avLst/>
          </a:prstGeom>
          <a:noFill/>
        </p:spPr>
        <p:txBody>
          <a:bodyPr wrap="square" rtlCol="0">
            <a:spAutoFit/>
          </a:bodyPr>
          <a:lstStyle/>
          <a:p>
            <a:r>
              <a:rPr kumimoji="1" lang="en-US" altLang="ja-JP" sz="2400" b="1" dirty="0">
                <a:solidFill>
                  <a:schemeClr val="accent5">
                    <a:lumMod val="75000"/>
                  </a:schemeClr>
                </a:solidFill>
              </a:rPr>
              <a:t>2019</a:t>
            </a:r>
            <a:r>
              <a:rPr kumimoji="1" lang="ja-JP" altLang="en-US" sz="2400" b="1" dirty="0">
                <a:solidFill>
                  <a:schemeClr val="accent5">
                    <a:lumMod val="75000"/>
                  </a:schemeClr>
                </a:solidFill>
              </a:rPr>
              <a:t>年</a:t>
            </a:r>
            <a:r>
              <a:rPr lang="en-US" altLang="ja-JP" sz="2400" b="1" dirty="0">
                <a:solidFill>
                  <a:schemeClr val="accent5">
                    <a:lumMod val="75000"/>
                  </a:schemeClr>
                </a:solidFill>
              </a:rPr>
              <a:t>10</a:t>
            </a:r>
            <a:r>
              <a:rPr kumimoji="1" lang="ja-JP" altLang="en-US" sz="2400" b="1" dirty="0">
                <a:solidFill>
                  <a:schemeClr val="accent5">
                    <a:lumMod val="75000"/>
                  </a:schemeClr>
                </a:solidFill>
              </a:rPr>
              <a:t>月</a:t>
            </a:r>
          </a:p>
        </p:txBody>
      </p:sp>
      <p:sp>
        <p:nvSpPr>
          <p:cNvPr id="40" name="Rectangle 9">
            <a:extLst>
              <a:ext uri="{FF2B5EF4-FFF2-40B4-BE49-F238E27FC236}">
                <a16:creationId xmlns:a16="http://schemas.microsoft.com/office/drawing/2014/main" xmlns="" id="{EEDAC344-C13C-404D-8C23-E0026B150A88}"/>
              </a:ext>
            </a:extLst>
          </p:cNvPr>
          <p:cNvSpPr/>
          <p:nvPr/>
        </p:nvSpPr>
        <p:spPr>
          <a:xfrm>
            <a:off x="567048" y="5795846"/>
            <a:ext cx="5353887" cy="338554"/>
          </a:xfrm>
          <a:prstGeom prst="rect">
            <a:avLst/>
          </a:prstGeom>
        </p:spPr>
        <p:txBody>
          <a:bodyPr wrap="square">
            <a:spAutoFit/>
          </a:bodyPr>
          <a:lstStyle/>
          <a:p>
            <a:r>
              <a:rPr lang="ja-JP" altLang="en-US" sz="1600" dirty="0">
                <a:solidFill>
                  <a:srgbClr val="0099CC"/>
                </a:solidFill>
                <a:latin typeface="HGSｺﾞｼｯｸM" pitchFamily="50" charset="-128"/>
                <a:ea typeface="HGSｺﾞｼｯｸM" pitchFamily="50" charset="-128"/>
              </a:rPr>
              <a:t>大和市内小学校　または　中学校</a:t>
            </a:r>
          </a:p>
        </p:txBody>
      </p:sp>
      <p:sp>
        <p:nvSpPr>
          <p:cNvPr id="41" name="TextBox 10">
            <a:extLst>
              <a:ext uri="{FF2B5EF4-FFF2-40B4-BE49-F238E27FC236}">
                <a16:creationId xmlns:a16="http://schemas.microsoft.com/office/drawing/2014/main" xmlns="" id="{2C06543A-85D2-4DC2-A6F2-051CF47EFAF8}"/>
              </a:ext>
            </a:extLst>
          </p:cNvPr>
          <p:cNvSpPr txBox="1"/>
          <p:nvPr/>
        </p:nvSpPr>
        <p:spPr>
          <a:xfrm>
            <a:off x="527809" y="6380921"/>
            <a:ext cx="7014501" cy="461665"/>
          </a:xfrm>
          <a:prstGeom prst="rect">
            <a:avLst/>
          </a:prstGeom>
          <a:noFill/>
        </p:spPr>
        <p:txBody>
          <a:bodyPr wrap="square" rtlCol="0">
            <a:spAutoFit/>
          </a:bodyPr>
          <a:lstStyle/>
          <a:p>
            <a:r>
              <a:rPr kumimoji="1" lang="ja-JP" altLang="en-US" sz="2400" b="1" dirty="0">
                <a:latin typeface="HGSｺﾞｼｯｸM" pitchFamily="50" charset="-128"/>
                <a:ea typeface="HGSｺﾞｼｯｸM" pitchFamily="50" charset="-128"/>
              </a:rPr>
              <a:t>◇「授業実践報告会」</a:t>
            </a:r>
            <a:endParaRPr kumimoji="1" lang="ja-JP" altLang="en-US" sz="2000" b="1" dirty="0">
              <a:latin typeface="HGSｺﾞｼｯｸM" pitchFamily="50" charset="-128"/>
              <a:ea typeface="HGSｺﾞｼｯｸM" pitchFamily="50" charset="-128"/>
            </a:endParaRPr>
          </a:p>
        </p:txBody>
      </p:sp>
      <p:sp>
        <p:nvSpPr>
          <p:cNvPr id="42" name="TextBox 6">
            <a:extLst>
              <a:ext uri="{FF2B5EF4-FFF2-40B4-BE49-F238E27FC236}">
                <a16:creationId xmlns:a16="http://schemas.microsoft.com/office/drawing/2014/main" xmlns="" id="{26DAEE98-1AA7-4D57-A539-A9E36EF6586A}"/>
              </a:ext>
            </a:extLst>
          </p:cNvPr>
          <p:cNvSpPr txBox="1"/>
          <p:nvPr/>
        </p:nvSpPr>
        <p:spPr>
          <a:xfrm>
            <a:off x="567048" y="6921151"/>
            <a:ext cx="2950487" cy="461665"/>
          </a:xfrm>
          <a:prstGeom prst="rect">
            <a:avLst/>
          </a:prstGeom>
          <a:noFill/>
        </p:spPr>
        <p:txBody>
          <a:bodyPr wrap="square" rtlCol="0">
            <a:spAutoFit/>
          </a:bodyPr>
          <a:lstStyle/>
          <a:p>
            <a:r>
              <a:rPr kumimoji="1" lang="en-US" altLang="ja-JP" sz="2400" b="1" dirty="0">
                <a:solidFill>
                  <a:schemeClr val="accent5">
                    <a:lumMod val="75000"/>
                  </a:schemeClr>
                </a:solidFill>
              </a:rPr>
              <a:t>2019</a:t>
            </a:r>
            <a:r>
              <a:rPr kumimoji="1" lang="ja-JP" altLang="en-US" sz="2400" b="1" dirty="0">
                <a:solidFill>
                  <a:schemeClr val="accent5">
                    <a:lumMod val="75000"/>
                  </a:schemeClr>
                </a:solidFill>
              </a:rPr>
              <a:t>年</a:t>
            </a:r>
            <a:r>
              <a:rPr lang="en-US" altLang="ja-JP" sz="2400" b="1" dirty="0">
                <a:solidFill>
                  <a:schemeClr val="accent5">
                    <a:lumMod val="75000"/>
                  </a:schemeClr>
                </a:solidFill>
              </a:rPr>
              <a:t>11</a:t>
            </a:r>
            <a:r>
              <a:rPr kumimoji="1" lang="ja-JP" altLang="en-US" sz="2400" b="1" dirty="0">
                <a:solidFill>
                  <a:schemeClr val="accent5">
                    <a:lumMod val="75000"/>
                  </a:schemeClr>
                </a:solidFill>
              </a:rPr>
              <a:t>月</a:t>
            </a:r>
            <a:r>
              <a:rPr kumimoji="1" lang="en-US" altLang="ja-JP" sz="2400" b="1" dirty="0">
                <a:solidFill>
                  <a:schemeClr val="accent5">
                    <a:lumMod val="75000"/>
                  </a:schemeClr>
                </a:solidFill>
              </a:rPr>
              <a:t>19</a:t>
            </a:r>
            <a:r>
              <a:rPr kumimoji="1" lang="ja-JP" altLang="en-US" sz="2400" b="1" dirty="0">
                <a:solidFill>
                  <a:schemeClr val="accent5">
                    <a:lumMod val="75000"/>
                  </a:schemeClr>
                </a:solidFill>
              </a:rPr>
              <a:t>日（火）</a:t>
            </a:r>
          </a:p>
        </p:txBody>
      </p:sp>
      <p:sp>
        <p:nvSpPr>
          <p:cNvPr id="43" name="Rectangle 7">
            <a:extLst>
              <a:ext uri="{FF2B5EF4-FFF2-40B4-BE49-F238E27FC236}">
                <a16:creationId xmlns:a16="http://schemas.microsoft.com/office/drawing/2014/main" xmlns="" id="{DFCE6BF9-17A5-4740-A935-FF3401C27951}"/>
              </a:ext>
            </a:extLst>
          </p:cNvPr>
          <p:cNvSpPr/>
          <p:nvPr/>
        </p:nvSpPr>
        <p:spPr>
          <a:xfrm>
            <a:off x="3357650" y="6762566"/>
            <a:ext cx="2004939" cy="630942"/>
          </a:xfrm>
          <a:prstGeom prst="rect">
            <a:avLst/>
          </a:prstGeom>
        </p:spPr>
        <p:txBody>
          <a:bodyPr wrap="square">
            <a:spAutoFit/>
          </a:bodyPr>
          <a:lstStyle/>
          <a:p>
            <a:r>
              <a:rPr lang="en-US" altLang="ja-JP" sz="3500" dirty="0">
                <a:solidFill>
                  <a:srgbClr val="FF9900"/>
                </a:solidFill>
                <a:latin typeface="HGSｺﾞｼｯｸM" pitchFamily="50" charset="-128"/>
                <a:ea typeface="HGSｺﾞｼｯｸM" pitchFamily="50" charset="-128"/>
              </a:rPr>
              <a:t> </a:t>
            </a:r>
            <a:r>
              <a:rPr lang="en-US" altLang="ja-JP" sz="2000" b="1" dirty="0">
                <a:solidFill>
                  <a:srgbClr val="FF9900"/>
                </a:solidFill>
                <a:latin typeface="HGSｺﾞｼｯｸM" pitchFamily="50" charset="-128"/>
                <a:ea typeface="HGSｺﾞｼｯｸM" pitchFamily="50" charset="-128"/>
              </a:rPr>
              <a:t>19:00</a:t>
            </a:r>
            <a:r>
              <a:rPr lang="ja-JP" altLang="en-US" sz="2000" b="1" dirty="0">
                <a:solidFill>
                  <a:srgbClr val="FF9900"/>
                </a:solidFill>
                <a:latin typeface="HGSｺﾞｼｯｸM" pitchFamily="50" charset="-128"/>
                <a:ea typeface="HGSｺﾞｼｯｸM" pitchFamily="50" charset="-128"/>
              </a:rPr>
              <a:t>～</a:t>
            </a:r>
            <a:r>
              <a:rPr lang="en-US" altLang="ja-JP" sz="2000" b="1" dirty="0">
                <a:solidFill>
                  <a:srgbClr val="FF9900"/>
                </a:solidFill>
                <a:latin typeface="HGSｺﾞｼｯｸM" pitchFamily="50" charset="-128"/>
                <a:ea typeface="HGSｺﾞｼｯｸM" pitchFamily="50" charset="-128"/>
              </a:rPr>
              <a:t>21:00</a:t>
            </a:r>
            <a:r>
              <a:rPr lang="ja-JP" altLang="en-US" dirty="0">
                <a:solidFill>
                  <a:srgbClr val="FF9900"/>
                </a:solidFill>
              </a:rPr>
              <a:t>　</a:t>
            </a:r>
          </a:p>
        </p:txBody>
      </p:sp>
      <p:sp>
        <p:nvSpPr>
          <p:cNvPr id="45" name="TextBox 10">
            <a:extLst>
              <a:ext uri="{FF2B5EF4-FFF2-40B4-BE49-F238E27FC236}">
                <a16:creationId xmlns:a16="http://schemas.microsoft.com/office/drawing/2014/main" xmlns="" id="{3F35B65D-07D1-4412-B2C9-522C88F32ACB}"/>
              </a:ext>
            </a:extLst>
          </p:cNvPr>
          <p:cNvSpPr txBox="1"/>
          <p:nvPr/>
        </p:nvSpPr>
        <p:spPr>
          <a:xfrm>
            <a:off x="534750" y="7641097"/>
            <a:ext cx="7014501" cy="461665"/>
          </a:xfrm>
          <a:prstGeom prst="rect">
            <a:avLst/>
          </a:prstGeom>
          <a:noFill/>
        </p:spPr>
        <p:txBody>
          <a:bodyPr wrap="square" rtlCol="0">
            <a:spAutoFit/>
          </a:bodyPr>
          <a:lstStyle/>
          <a:p>
            <a:r>
              <a:rPr kumimoji="1" lang="ja-JP" altLang="en-US" sz="2400" b="1" dirty="0">
                <a:latin typeface="HGSｺﾞｼｯｸM" pitchFamily="50" charset="-128"/>
                <a:ea typeface="HGSｺﾞｼｯｸM" pitchFamily="50" charset="-128"/>
              </a:rPr>
              <a:t>◇「意見交換会」</a:t>
            </a:r>
            <a:endParaRPr kumimoji="1" lang="ja-JP" altLang="en-US" sz="2000" b="1" dirty="0">
              <a:latin typeface="HGSｺﾞｼｯｸM" pitchFamily="50" charset="-128"/>
              <a:ea typeface="HGSｺﾞｼｯｸM" pitchFamily="50" charset="-128"/>
            </a:endParaRPr>
          </a:p>
        </p:txBody>
      </p:sp>
      <p:sp>
        <p:nvSpPr>
          <p:cNvPr id="46" name="TextBox 6">
            <a:extLst>
              <a:ext uri="{FF2B5EF4-FFF2-40B4-BE49-F238E27FC236}">
                <a16:creationId xmlns:a16="http://schemas.microsoft.com/office/drawing/2014/main" xmlns="" id="{C6CFB10A-EE91-4B66-B8DC-2725DD091D59}"/>
              </a:ext>
            </a:extLst>
          </p:cNvPr>
          <p:cNvSpPr txBox="1"/>
          <p:nvPr/>
        </p:nvSpPr>
        <p:spPr>
          <a:xfrm>
            <a:off x="645885" y="8102762"/>
            <a:ext cx="3359368" cy="461665"/>
          </a:xfrm>
          <a:prstGeom prst="rect">
            <a:avLst/>
          </a:prstGeom>
          <a:noFill/>
        </p:spPr>
        <p:txBody>
          <a:bodyPr wrap="square" rtlCol="0">
            <a:spAutoFit/>
          </a:bodyPr>
          <a:lstStyle/>
          <a:p>
            <a:r>
              <a:rPr kumimoji="1" lang="en-US" altLang="ja-JP" sz="2400" b="1" dirty="0">
                <a:solidFill>
                  <a:schemeClr val="accent5">
                    <a:lumMod val="75000"/>
                  </a:schemeClr>
                </a:solidFill>
              </a:rPr>
              <a:t>2019</a:t>
            </a:r>
            <a:r>
              <a:rPr kumimoji="1" lang="ja-JP" altLang="en-US" sz="2400" b="1" dirty="0">
                <a:solidFill>
                  <a:schemeClr val="accent5">
                    <a:lumMod val="75000"/>
                  </a:schemeClr>
                </a:solidFill>
              </a:rPr>
              <a:t>年</a:t>
            </a:r>
            <a:r>
              <a:rPr lang="en-US" altLang="ja-JP" sz="2400" b="1" dirty="0">
                <a:solidFill>
                  <a:schemeClr val="accent5">
                    <a:lumMod val="75000"/>
                  </a:schemeClr>
                </a:solidFill>
              </a:rPr>
              <a:t>12</a:t>
            </a:r>
            <a:r>
              <a:rPr kumimoji="1" lang="ja-JP" altLang="en-US" sz="2400" b="1" dirty="0">
                <a:solidFill>
                  <a:schemeClr val="accent5">
                    <a:lumMod val="75000"/>
                  </a:schemeClr>
                </a:solidFill>
              </a:rPr>
              <a:t>月</a:t>
            </a:r>
            <a:r>
              <a:rPr kumimoji="1" lang="en-US" altLang="ja-JP" sz="2400" b="1" dirty="0">
                <a:solidFill>
                  <a:schemeClr val="accent5">
                    <a:lumMod val="75000"/>
                  </a:schemeClr>
                </a:solidFill>
              </a:rPr>
              <a:t>10</a:t>
            </a:r>
            <a:r>
              <a:rPr kumimoji="1" lang="ja-JP" altLang="en-US" sz="2400" b="1" dirty="0">
                <a:solidFill>
                  <a:schemeClr val="accent5">
                    <a:lumMod val="75000"/>
                  </a:schemeClr>
                </a:solidFill>
              </a:rPr>
              <a:t>日（火）</a:t>
            </a:r>
          </a:p>
        </p:txBody>
      </p:sp>
      <p:sp>
        <p:nvSpPr>
          <p:cNvPr id="47" name="Rectangle 7">
            <a:extLst>
              <a:ext uri="{FF2B5EF4-FFF2-40B4-BE49-F238E27FC236}">
                <a16:creationId xmlns:a16="http://schemas.microsoft.com/office/drawing/2014/main" xmlns="" id="{3B3D275E-A519-4405-AEFC-74C5995E7C5C}"/>
              </a:ext>
            </a:extLst>
          </p:cNvPr>
          <p:cNvSpPr/>
          <p:nvPr/>
        </p:nvSpPr>
        <p:spPr>
          <a:xfrm>
            <a:off x="3357650" y="7885335"/>
            <a:ext cx="2004939" cy="630942"/>
          </a:xfrm>
          <a:prstGeom prst="rect">
            <a:avLst/>
          </a:prstGeom>
        </p:spPr>
        <p:txBody>
          <a:bodyPr wrap="square">
            <a:spAutoFit/>
          </a:bodyPr>
          <a:lstStyle/>
          <a:p>
            <a:r>
              <a:rPr lang="en-US" altLang="ja-JP" sz="3500" dirty="0">
                <a:solidFill>
                  <a:srgbClr val="FF9900"/>
                </a:solidFill>
                <a:latin typeface="HGSｺﾞｼｯｸM" pitchFamily="50" charset="-128"/>
                <a:ea typeface="HGSｺﾞｼｯｸM" pitchFamily="50" charset="-128"/>
              </a:rPr>
              <a:t> </a:t>
            </a:r>
            <a:r>
              <a:rPr lang="en-US" altLang="ja-JP" sz="2000" b="1" dirty="0">
                <a:solidFill>
                  <a:srgbClr val="FF9900"/>
                </a:solidFill>
                <a:latin typeface="HGSｺﾞｼｯｸM" pitchFamily="50" charset="-128"/>
                <a:ea typeface="HGSｺﾞｼｯｸM" pitchFamily="50" charset="-128"/>
              </a:rPr>
              <a:t>19:00</a:t>
            </a:r>
            <a:r>
              <a:rPr lang="ja-JP" altLang="en-US" sz="2000" b="1" dirty="0">
                <a:solidFill>
                  <a:srgbClr val="FF9900"/>
                </a:solidFill>
                <a:latin typeface="HGSｺﾞｼｯｸM" pitchFamily="50" charset="-128"/>
                <a:ea typeface="HGSｺﾞｼｯｸM" pitchFamily="50" charset="-128"/>
              </a:rPr>
              <a:t>～</a:t>
            </a:r>
            <a:r>
              <a:rPr lang="en-US" altLang="ja-JP" sz="2000" b="1" dirty="0">
                <a:solidFill>
                  <a:srgbClr val="FF9900"/>
                </a:solidFill>
                <a:latin typeface="HGSｺﾞｼｯｸM" pitchFamily="50" charset="-128"/>
                <a:ea typeface="HGSｺﾞｼｯｸM" pitchFamily="50" charset="-128"/>
              </a:rPr>
              <a:t>21:00</a:t>
            </a:r>
            <a:r>
              <a:rPr lang="ja-JP" altLang="en-US" dirty="0">
                <a:solidFill>
                  <a:srgbClr val="FF9900"/>
                </a:solidFill>
              </a:rPr>
              <a:t>　</a:t>
            </a:r>
          </a:p>
        </p:txBody>
      </p:sp>
      <p:sp>
        <p:nvSpPr>
          <p:cNvPr id="49" name="メモ 8">
            <a:extLst>
              <a:ext uri="{FF2B5EF4-FFF2-40B4-BE49-F238E27FC236}">
                <a16:creationId xmlns:a16="http://schemas.microsoft.com/office/drawing/2014/main" xmlns="" id="{F48292F2-3798-4387-9D12-DA12235A6567}"/>
              </a:ext>
            </a:extLst>
          </p:cNvPr>
          <p:cNvSpPr/>
          <p:nvPr/>
        </p:nvSpPr>
        <p:spPr>
          <a:xfrm>
            <a:off x="3862350" y="6334971"/>
            <a:ext cx="3686901" cy="403993"/>
          </a:xfrm>
          <a:prstGeom prst="foldedCorner">
            <a:avLst>
              <a:gd name="adj" fmla="val 20940"/>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600" b="1" dirty="0">
                <a:latin typeface="HG丸ｺﾞｼｯｸM-PRO" panose="020F0600000000000000" pitchFamily="50" charset="-128"/>
                <a:ea typeface="HG丸ｺﾞｼｯｸM-PRO" panose="020F0600000000000000" pitchFamily="50" charset="-128"/>
              </a:rPr>
              <a:t>場所</a:t>
            </a:r>
            <a:r>
              <a:rPr kumimoji="1" lang="ja-JP" altLang="en-US" sz="1600" b="1" dirty="0" smtClean="0">
                <a:latin typeface="HG丸ｺﾞｼｯｸM-PRO" panose="020F0600000000000000" pitchFamily="50" charset="-128"/>
                <a:ea typeface="HG丸ｺﾞｼｯｸM-PRO" panose="020F0600000000000000" pitchFamily="50" charset="-128"/>
              </a:rPr>
              <a:t>：</a:t>
            </a:r>
            <a:r>
              <a:rPr lang="ja-JP" altLang="en-US" sz="1600" b="1" dirty="0" smtClean="0">
                <a:latin typeface="HG丸ｺﾞｼｯｸM-PRO" panose="020F0600000000000000" pitchFamily="50" charset="-128"/>
                <a:ea typeface="HG丸ｺﾞｼｯｸM-PRO" panose="020F0600000000000000" pitchFamily="50" charset="-128"/>
              </a:rPr>
              <a:t>大和市</a:t>
            </a:r>
            <a:r>
              <a:rPr lang="ja-JP" altLang="en-US" sz="1600" b="1" dirty="0">
                <a:latin typeface="HG丸ｺﾞｼｯｸM-PRO" panose="020F0600000000000000" pitchFamily="50" charset="-128"/>
                <a:ea typeface="HG丸ｺﾞｼｯｸM-PRO" panose="020F0600000000000000" pitchFamily="50" charset="-128"/>
              </a:rPr>
              <a:t>文化創造拠点シリウス</a:t>
            </a:r>
            <a:endParaRPr kumimoji="1" lang="ja-JP" altLang="en-US" sz="1600" b="1" dirty="0">
              <a:latin typeface="HG丸ｺﾞｼｯｸM-PRO" panose="020F0600000000000000" pitchFamily="50" charset="-128"/>
              <a:ea typeface="HG丸ｺﾞｼｯｸM-PRO" panose="020F0600000000000000" pitchFamily="50" charset="-128"/>
            </a:endParaRPr>
          </a:p>
        </p:txBody>
      </p:sp>
      <p:sp>
        <p:nvSpPr>
          <p:cNvPr id="44" name="TextBox 10">
            <a:extLst>
              <a:ext uri="{FF2B5EF4-FFF2-40B4-BE49-F238E27FC236}">
                <a16:creationId xmlns:a16="http://schemas.microsoft.com/office/drawing/2014/main" xmlns="" id="{3E520399-0EE7-4157-89F1-0B55E328B8B2}"/>
              </a:ext>
            </a:extLst>
          </p:cNvPr>
          <p:cNvSpPr txBox="1"/>
          <p:nvPr/>
        </p:nvSpPr>
        <p:spPr>
          <a:xfrm>
            <a:off x="1442074" y="8931261"/>
            <a:ext cx="7014501" cy="709681"/>
          </a:xfrm>
          <a:prstGeom prst="rect">
            <a:avLst/>
          </a:prstGeom>
          <a:noFill/>
        </p:spPr>
        <p:txBody>
          <a:bodyPr wrap="square" rtlCol="0">
            <a:spAutoFit/>
          </a:bodyPr>
          <a:lstStyle/>
          <a:p>
            <a:r>
              <a:rPr kumimoji="1" lang="en-US" altLang="ja-JP" sz="2000" b="1" dirty="0">
                <a:latin typeface="HGSｺﾞｼｯｸM" pitchFamily="50" charset="-128"/>
                <a:ea typeface="HGSｺﾞｼｯｸM" pitchFamily="50" charset="-128"/>
              </a:rPr>
              <a:t>※</a:t>
            </a:r>
            <a:r>
              <a:rPr kumimoji="1" lang="ja-JP" altLang="en-US" sz="2000" b="1" dirty="0">
                <a:latin typeface="HGSｺﾞｼｯｸM" pitchFamily="50" charset="-128"/>
                <a:ea typeface="HGSｺﾞｼｯｸM" pitchFamily="50" charset="-128"/>
              </a:rPr>
              <a:t>学習会詳細はホームページにて掲載しております。</a:t>
            </a:r>
            <a:endParaRPr kumimoji="1" lang="en-US" altLang="ja-JP" sz="2000" b="1" dirty="0">
              <a:latin typeface="HGSｺﾞｼｯｸM" pitchFamily="50" charset="-128"/>
              <a:ea typeface="HGSｺﾞｼｯｸM" pitchFamily="50" charset="-128"/>
            </a:endParaRPr>
          </a:p>
          <a:p>
            <a:r>
              <a:rPr lang="ja-JP" altLang="en-US" sz="2000" b="1" dirty="0">
                <a:latin typeface="HGSｺﾞｼｯｸM" pitchFamily="50" charset="-128"/>
                <a:ea typeface="HGSｺﾞｼｯｸM" pitchFamily="50" charset="-128"/>
              </a:rPr>
              <a:t>　</a:t>
            </a:r>
            <a:r>
              <a:rPr kumimoji="1" lang="ja-JP" altLang="en-US" sz="2000" b="1" dirty="0">
                <a:latin typeface="HGSｺﾞｼｯｸM" pitchFamily="50" charset="-128"/>
                <a:ea typeface="HGSｺﾞｼｯｸM" pitchFamily="50" charset="-128"/>
              </a:rPr>
              <a:t>ご確認ください。</a:t>
            </a:r>
            <a:endParaRPr kumimoji="1" lang="ja-JP" altLang="en-US" sz="1600" b="1" dirty="0">
              <a:latin typeface="HGSｺﾞｼｯｸM" pitchFamily="50" charset="-128"/>
              <a:ea typeface="HGSｺﾞｼｯｸM" pitchFamily="50" charset="-128"/>
            </a:endParaRPr>
          </a:p>
        </p:txBody>
      </p:sp>
      <p:pic>
        <p:nvPicPr>
          <p:cNvPr id="3" name="図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4897" y="3338071"/>
            <a:ext cx="2121274" cy="1591832"/>
          </a:xfrm>
          <a:prstGeom prst="rect">
            <a:avLst/>
          </a:prstGeom>
        </p:spPr>
      </p:pic>
    </p:spTree>
    <p:extLst>
      <p:ext uri="{BB962C8B-B14F-4D97-AF65-F5344CB8AC3E}">
        <p14:creationId xmlns:p14="http://schemas.microsoft.com/office/powerpoint/2010/main" val="3374861707"/>
      </p:ext>
    </p:extLst>
  </p:cSld>
  <p:clrMapOvr>
    <a:masterClrMapping/>
  </p:clrMapOvr>
</p:sld>
</file>

<file path=ppt/theme/theme1.xml><?xml version="1.0" encoding="utf-8"?>
<a:theme xmlns:a="http://schemas.openxmlformats.org/drawingml/2006/main" name="37">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1AB9D3B3-C864-4D33-86DD-8BCA8018B673}" vid="{F68D0221-22D9-4066-842D-C62C8552058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37</Template>
  <TotalTime>0</TotalTime>
  <Words>294</Words>
  <Application>Microsoft Office PowerPoint</Application>
  <PresentationFormat>ユーザー設定</PresentationFormat>
  <Paragraphs>53</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HGSｺﾞｼｯｸM</vt:lpstr>
      <vt:lpstr>HG丸ｺﾞｼｯｸM-PRO</vt:lpstr>
      <vt:lpstr>Meiryo UI</vt:lpstr>
      <vt:lpstr>ＭＳ Ｐゴシック</vt:lpstr>
      <vt:lpstr>Arial</vt:lpstr>
      <vt:lpstr>Calibri</vt:lpstr>
      <vt:lpstr>Calibri Light</vt:lpstr>
      <vt:lpstr>Tahoma</vt:lpstr>
      <vt:lpstr>37</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2013-07-04T12:03:22Z</dcterms:created>
  <dcterms:modified xsi:type="dcterms:W3CDTF">2019-06-06T12:51:27Z</dcterms:modified>
</cp:coreProperties>
</file>