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sldIdLst>
    <p:sldId id="259" r:id="rId2"/>
  </p:sldIdLst>
  <p:sldSz cx="7775575" cy="10907713"/>
  <p:notesSz cx="6794500" cy="992505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a:srgbClr val="EE0000"/>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792" y="20"/>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797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7976"/>
          </a:xfrm>
          <a:prstGeom prst="rect">
            <a:avLst/>
          </a:prstGeom>
        </p:spPr>
        <p:txBody>
          <a:bodyPr vert="horz" lIns="91440" tIns="45720" rIns="91440" bIns="45720" rtlCol="0"/>
          <a:lstStyle>
            <a:lvl1pPr algn="r">
              <a:defRPr sz="1200"/>
            </a:lvl1pPr>
          </a:lstStyle>
          <a:p>
            <a:fld id="{70F99883-74AE-4A2C-81B7-5B86A08198C0}" type="datetimeFigureOut">
              <a:rPr kumimoji="1" lang="ja-JP" altLang="en-US" smtClean="0"/>
              <a:t>2018/4/5</a:t>
            </a:fld>
            <a:endParaRPr kumimoji="1" lang="ja-JP" altLang="en-US"/>
          </a:p>
        </p:txBody>
      </p:sp>
      <p:sp>
        <p:nvSpPr>
          <p:cNvPr id="4" name="スライド イメージ プレースホルダー 3"/>
          <p:cNvSpPr>
            <a:spLocks noGrp="1" noRot="1" noChangeAspect="1"/>
          </p:cNvSpPr>
          <p:nvPr>
            <p:ph type="sldImg" idx="2"/>
          </p:nvPr>
        </p:nvSpPr>
        <p:spPr>
          <a:xfrm>
            <a:off x="2203450" y="1239838"/>
            <a:ext cx="2387600" cy="335121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431"/>
            <a:ext cx="5435600" cy="3907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7076"/>
            <a:ext cx="2944283" cy="4979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27076"/>
            <a:ext cx="2944283" cy="497975"/>
          </a:xfrm>
          <a:prstGeom prst="rect">
            <a:avLst/>
          </a:prstGeom>
        </p:spPr>
        <p:txBody>
          <a:bodyPr vert="horz" lIns="91440" tIns="45720" rIns="91440" bIns="45720"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4/5/2018</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2.png"/><Relationship Id="rId7" Type="http://schemas.openxmlformats.org/officeDocument/2006/relationships/hyperlink" Target="http://edventure.jp" TargetMode="External"/><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hyperlink" Target="mailto:toiawase@edventure.jp"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660208" y="6205946"/>
            <a:ext cx="1946578" cy="18667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DATACHECK\Desktop\Hoi thao phap luat\hoi thao phap lua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0"/>
            <a:ext cx="7773987" cy="3921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ATACHECK\Desktop\Hoi thao phap luat\nnnnnnnnnnnnn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7683" y="8507254"/>
            <a:ext cx="8518526" cy="32550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1797" y="3518075"/>
            <a:ext cx="2397820" cy="461665"/>
          </a:xfrm>
          <a:prstGeom prst="rect">
            <a:avLst/>
          </a:prstGeom>
          <a:noFill/>
        </p:spPr>
        <p:txBody>
          <a:bodyPr wrap="square" rtlCol="0">
            <a:spAutoFit/>
          </a:bodyPr>
          <a:lstStyle/>
          <a:p>
            <a:r>
              <a:rPr kumimoji="1" lang="ja-JP" altLang="en-US" sz="2400" b="1" dirty="0">
                <a:solidFill>
                  <a:schemeClr val="accent5"/>
                </a:solidFill>
                <a:latin typeface="HG丸ｺﾞｼｯｸM-PRO" panose="020F0600000000000000" pitchFamily="50" charset="-128"/>
                <a:ea typeface="HG丸ｺﾞｼｯｸM-PRO" panose="020F0600000000000000" pitchFamily="50" charset="-128"/>
              </a:rPr>
              <a:t>研究会 ご案内</a:t>
            </a:r>
          </a:p>
        </p:txBody>
      </p:sp>
      <p:sp>
        <p:nvSpPr>
          <p:cNvPr id="7" name="TextBox 6"/>
          <p:cNvSpPr txBox="1"/>
          <p:nvPr/>
        </p:nvSpPr>
        <p:spPr>
          <a:xfrm>
            <a:off x="459129" y="4519878"/>
            <a:ext cx="2397820" cy="400110"/>
          </a:xfrm>
          <a:prstGeom prst="rect">
            <a:avLst/>
          </a:prstGeom>
          <a:noFill/>
        </p:spPr>
        <p:txBody>
          <a:bodyPr wrap="square" rtlCol="0">
            <a:spAutoFit/>
          </a:bodyPr>
          <a:lstStyle/>
          <a:p>
            <a:r>
              <a:rPr kumimoji="1" lang="en-US" altLang="ja-JP" sz="2000" dirty="0">
                <a:solidFill>
                  <a:srgbClr val="0099CC"/>
                </a:solidFill>
              </a:rPr>
              <a:t>2018</a:t>
            </a:r>
            <a:r>
              <a:rPr kumimoji="1" lang="ja-JP" altLang="en-US" sz="2000" dirty="0">
                <a:solidFill>
                  <a:srgbClr val="0099CC"/>
                </a:solidFill>
              </a:rPr>
              <a:t>年</a:t>
            </a:r>
            <a:r>
              <a:rPr kumimoji="1" lang="en-US" altLang="ja-JP" sz="2000" dirty="0">
                <a:solidFill>
                  <a:srgbClr val="0099CC"/>
                </a:solidFill>
              </a:rPr>
              <a:t>4</a:t>
            </a:r>
            <a:r>
              <a:rPr kumimoji="1" lang="ja-JP" altLang="en-US" sz="2000" dirty="0">
                <a:solidFill>
                  <a:srgbClr val="0099CC"/>
                </a:solidFill>
              </a:rPr>
              <a:t>月</a:t>
            </a:r>
            <a:r>
              <a:rPr kumimoji="1" lang="en-US" altLang="ja-JP" sz="2000" dirty="0">
                <a:solidFill>
                  <a:srgbClr val="0099CC"/>
                </a:solidFill>
              </a:rPr>
              <a:t>19</a:t>
            </a:r>
            <a:r>
              <a:rPr kumimoji="1" lang="ja-JP" altLang="en-US" sz="2000" dirty="0">
                <a:solidFill>
                  <a:srgbClr val="0099CC"/>
                </a:solidFill>
              </a:rPr>
              <a:t>日（木）</a:t>
            </a:r>
          </a:p>
        </p:txBody>
      </p:sp>
      <p:sp>
        <p:nvSpPr>
          <p:cNvPr id="8" name="Rectangle 7"/>
          <p:cNvSpPr/>
          <p:nvPr/>
        </p:nvSpPr>
        <p:spPr>
          <a:xfrm>
            <a:off x="2539714" y="4312555"/>
            <a:ext cx="2004939" cy="630942"/>
          </a:xfrm>
          <a:prstGeom prst="rect">
            <a:avLst/>
          </a:prstGeom>
        </p:spPr>
        <p:txBody>
          <a:bodyPr wrap="squar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19:30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10" name="Rectangle 9"/>
          <p:cNvSpPr/>
          <p:nvPr/>
        </p:nvSpPr>
        <p:spPr>
          <a:xfrm>
            <a:off x="461310" y="4906785"/>
            <a:ext cx="5353887" cy="338554"/>
          </a:xfrm>
          <a:prstGeom prst="rect">
            <a:avLst/>
          </a:prstGeom>
        </p:spPr>
        <p:txBody>
          <a:bodyPr wrap="square">
            <a:spAutoFit/>
          </a:bodyPr>
          <a:lstStyle/>
          <a:p>
            <a:r>
              <a:rPr lang="ja-JP" altLang="en-US" sz="1600" dirty="0">
                <a:solidFill>
                  <a:srgbClr val="0099CC"/>
                </a:solidFill>
                <a:latin typeface="HGSｺﾞｼｯｸM" pitchFamily="50" charset="-128"/>
                <a:ea typeface="HGSｺﾞｼｯｸM" pitchFamily="50" charset="-128"/>
              </a:rPr>
              <a:t>大和市文化創造拠点　シリウス</a:t>
            </a:r>
            <a:r>
              <a:rPr lang="en-US" altLang="ja-JP" sz="1600" dirty="0">
                <a:solidFill>
                  <a:srgbClr val="0099CC"/>
                </a:solidFill>
                <a:latin typeface="HGSｺﾞｼｯｸM" pitchFamily="50" charset="-128"/>
                <a:ea typeface="HGSｺﾞｼｯｸM" pitchFamily="50" charset="-128"/>
              </a:rPr>
              <a:t>605</a:t>
            </a:r>
            <a:endParaRPr lang="ja-JP" altLang="en-US" sz="1600" dirty="0">
              <a:solidFill>
                <a:srgbClr val="0099CC"/>
              </a:solidFill>
              <a:latin typeface="HGSｺﾞｼｯｸM" pitchFamily="50" charset="-128"/>
              <a:ea typeface="HGSｺﾞｼｯｸM" pitchFamily="50" charset="-128"/>
            </a:endParaRPr>
          </a:p>
        </p:txBody>
      </p:sp>
      <p:sp>
        <p:nvSpPr>
          <p:cNvPr id="11" name="TextBox 10"/>
          <p:cNvSpPr txBox="1"/>
          <p:nvPr/>
        </p:nvSpPr>
        <p:spPr>
          <a:xfrm>
            <a:off x="459129" y="4053412"/>
            <a:ext cx="986100" cy="410604"/>
          </a:xfrm>
          <a:prstGeom prst="rect">
            <a:avLst/>
          </a:prstGeom>
          <a:noFill/>
        </p:spPr>
        <p:txBody>
          <a:bodyPr wrap="square" rtlCol="0">
            <a:spAutoFit/>
          </a:bodyPr>
          <a:lstStyle/>
          <a:p>
            <a:r>
              <a:rPr kumimoji="1" lang="ja-JP" altLang="en-US" dirty="0">
                <a:latin typeface="HGSｺﾞｼｯｸM" pitchFamily="50" charset="-128"/>
                <a:ea typeface="HGSｺﾞｼｯｸM" pitchFamily="50" charset="-128"/>
              </a:rPr>
              <a:t>第１回</a:t>
            </a:r>
          </a:p>
        </p:txBody>
      </p:sp>
      <p:sp>
        <p:nvSpPr>
          <p:cNvPr id="17" name="TextBox 16"/>
          <p:cNvSpPr txBox="1"/>
          <p:nvPr/>
        </p:nvSpPr>
        <p:spPr>
          <a:xfrm>
            <a:off x="459129" y="5372490"/>
            <a:ext cx="4469114" cy="1077218"/>
          </a:xfrm>
          <a:prstGeom prst="rect">
            <a:avLst/>
          </a:prstGeom>
          <a:noFill/>
        </p:spPr>
        <p:txBody>
          <a:bodyPr wrap="square" rtlCol="0">
            <a:spAutoFit/>
          </a:bodyPr>
          <a:lstStyle/>
          <a:p>
            <a:r>
              <a:rPr lang="ja-JP" altLang="ja-JP" sz="1600" dirty="0">
                <a:latin typeface="HG丸ｺﾞｼｯｸM-PRO" panose="020F0600000000000000" pitchFamily="50" charset="-128"/>
                <a:ea typeface="HG丸ｺﾞｼｯｸM-PRO" panose="020F0600000000000000" pitchFamily="50" charset="-128"/>
              </a:rPr>
              <a:t>小中学校での労働教育授業案検討会</a:t>
            </a:r>
          </a:p>
          <a:p>
            <a:r>
              <a:rPr lang="ja-JP" altLang="ja-JP" sz="1600" dirty="0">
                <a:latin typeface="HG丸ｺﾞｼｯｸM-PRO" panose="020F0600000000000000" pitchFamily="50" charset="-128"/>
                <a:ea typeface="HG丸ｺﾞｼｯｸM-PRO" panose="020F0600000000000000" pitchFamily="50" charset="-128"/>
              </a:rPr>
              <a:t>今年度の流れについて</a:t>
            </a:r>
            <a:endParaRPr lang="en-US" altLang="ja-JP" sz="1600" dirty="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 </a:t>
            </a:r>
            <a:endParaRPr lang="ja-JP" altLang="ja-JP" sz="1600" dirty="0">
              <a:latin typeface="HG丸ｺﾞｼｯｸM-PRO" panose="020F0600000000000000" pitchFamily="50" charset="-128"/>
              <a:ea typeface="HG丸ｺﾞｼｯｸM-PRO" panose="020F0600000000000000" pitchFamily="50" charset="-128"/>
            </a:endParaRPr>
          </a:p>
        </p:txBody>
      </p:sp>
      <p:sp>
        <p:nvSpPr>
          <p:cNvPr id="20" name="TextBox 19"/>
          <p:cNvSpPr txBox="1"/>
          <p:nvPr/>
        </p:nvSpPr>
        <p:spPr>
          <a:xfrm>
            <a:off x="454556" y="7139314"/>
            <a:ext cx="6569856" cy="2062103"/>
          </a:xfrm>
          <a:prstGeom prst="rect">
            <a:avLst/>
          </a:prstGeom>
          <a:noFill/>
        </p:spPr>
        <p:txBody>
          <a:bodyPr wrap="square" rtlCol="0">
            <a:spAutoFit/>
          </a:bodyPr>
          <a:lstStyle/>
          <a:p>
            <a:r>
              <a:rPr lang="ja-JP" altLang="ja-JP" sz="1600" dirty="0">
                <a:latin typeface="HG丸ｺﾞｼｯｸM-PRO" panose="020F0600000000000000" pitchFamily="50" charset="-128"/>
                <a:ea typeface="HG丸ｺﾞｼｯｸM-PRO" panose="020F0600000000000000" pitchFamily="50" charset="-128"/>
              </a:rPr>
              <a:t>労働教育の授業づくりに向けて　いくつかの視点から</a:t>
            </a:r>
            <a:endParaRPr lang="en-US" altLang="ja-JP" sz="1600" dirty="0">
              <a:latin typeface="HG丸ｺﾞｼｯｸM-PRO" panose="020F0600000000000000" pitchFamily="50" charset="-128"/>
              <a:ea typeface="HG丸ｺﾞｼｯｸM-PRO" panose="020F0600000000000000" pitchFamily="50" charset="-128"/>
            </a:endParaRPr>
          </a:p>
          <a:p>
            <a:r>
              <a:rPr lang="ja-JP" altLang="ja-JP" sz="1600" dirty="0">
                <a:latin typeface="HG丸ｺﾞｼｯｸM-PRO" panose="020F0600000000000000" pitchFamily="50" charset="-128"/>
                <a:ea typeface="HG丸ｺﾞｼｯｸM-PRO" panose="020F0600000000000000" pitchFamily="50" charset="-128"/>
              </a:rPr>
              <a:t>選んだ文献を授業研究会担当者が要約・発表します。</a:t>
            </a:r>
            <a:endParaRPr lang="en-US" altLang="ja-JP" sz="1600" dirty="0">
              <a:latin typeface="HG丸ｺﾞｼｯｸM-PRO" panose="020F0600000000000000" pitchFamily="50" charset="-128"/>
              <a:ea typeface="HG丸ｺﾞｼｯｸM-PRO" panose="020F0600000000000000" pitchFamily="50" charset="-128"/>
            </a:endParaRPr>
          </a:p>
          <a:p>
            <a:r>
              <a:rPr lang="ja-JP" altLang="ja-JP" sz="1600" dirty="0">
                <a:latin typeface="HG丸ｺﾞｼｯｸM-PRO" panose="020F0600000000000000" pitchFamily="50" charset="-128"/>
                <a:ea typeface="HG丸ｺﾞｼｯｸM-PRO" panose="020F0600000000000000" pitchFamily="50" charset="-128"/>
              </a:rPr>
              <a:t>その後、参加者の方たちとの意見交換をします。</a:t>
            </a:r>
          </a:p>
          <a:p>
            <a:r>
              <a:rPr lang="ja-JP" altLang="ja-JP"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&lt;</a:t>
            </a:r>
            <a:r>
              <a:rPr lang="ja-JP" altLang="ja-JP" sz="1600" dirty="0">
                <a:latin typeface="HG丸ｺﾞｼｯｸM-PRO" panose="020F0600000000000000" pitchFamily="50" charset="-128"/>
                <a:ea typeface="HG丸ｺﾞｼｯｸM-PRO" panose="020F0600000000000000" pitchFamily="50" charset="-128"/>
              </a:rPr>
              <a:t>視点</a:t>
            </a:r>
            <a:r>
              <a:rPr lang="en-US" altLang="ja-JP" sz="1600" dirty="0">
                <a:latin typeface="HG丸ｺﾞｼｯｸM-PRO" panose="020F0600000000000000" pitchFamily="50" charset="-128"/>
                <a:ea typeface="HG丸ｺﾞｼｯｸM-PRO" panose="020F0600000000000000" pitchFamily="50" charset="-128"/>
              </a:rPr>
              <a:t>&gt;</a:t>
            </a:r>
            <a:endParaRPr lang="ja-JP" altLang="ja-JP" sz="1600" dirty="0">
              <a:latin typeface="HG丸ｺﾞｼｯｸM-PRO" panose="020F0600000000000000" pitchFamily="50" charset="-128"/>
              <a:ea typeface="HG丸ｺﾞｼｯｸM-PRO" panose="020F0600000000000000" pitchFamily="50" charset="-128"/>
            </a:endParaRPr>
          </a:p>
          <a:p>
            <a:r>
              <a:rPr lang="ja-JP" altLang="ja-JP" sz="1600" dirty="0">
                <a:latin typeface="HG丸ｺﾞｼｯｸM-PRO" panose="020F0600000000000000" pitchFamily="50" charset="-128"/>
                <a:ea typeface="HG丸ｺﾞｼｯｸM-PRO" panose="020F0600000000000000" pitchFamily="50" charset="-128"/>
              </a:rPr>
              <a:t>　・資本主義社会の構造と歴史</a:t>
            </a:r>
          </a:p>
          <a:p>
            <a:r>
              <a:rPr lang="ja-JP" altLang="ja-JP" sz="1600" dirty="0">
                <a:latin typeface="HG丸ｺﾞｼｯｸM-PRO" panose="020F0600000000000000" pitchFamily="50" charset="-128"/>
                <a:ea typeface="HG丸ｺﾞｼｯｸM-PRO" panose="020F0600000000000000" pitchFamily="50" charset="-128"/>
              </a:rPr>
              <a:t>　・非正規労働者の実態</a:t>
            </a:r>
          </a:p>
          <a:p>
            <a:r>
              <a:rPr lang="ja-JP" altLang="ja-JP" sz="1600" dirty="0">
                <a:latin typeface="HG丸ｺﾞｼｯｸM-PRO" panose="020F0600000000000000" pitchFamily="50" charset="-128"/>
                <a:ea typeface="HG丸ｺﾞｼｯｸM-PRO" panose="020F0600000000000000" pitchFamily="50" charset="-128"/>
              </a:rPr>
              <a:t>　・教育の職業的意義とは</a:t>
            </a:r>
            <a:r>
              <a:rPr lang="ja-JP" altLang="en-US" sz="1600" dirty="0">
                <a:latin typeface="HG丸ｺﾞｼｯｸM-PRO" panose="020F0600000000000000" pitchFamily="50" charset="-128"/>
                <a:ea typeface="HG丸ｺﾞｼｯｸM-PRO" panose="020F0600000000000000" pitchFamily="50" charset="-128"/>
              </a:rPr>
              <a:t>　</a:t>
            </a:r>
            <a:r>
              <a:rPr lang="ja-JP" altLang="ja-JP" sz="1600" dirty="0">
                <a:latin typeface="HG丸ｺﾞｼｯｸM-PRO" panose="020F0600000000000000" pitchFamily="50" charset="-128"/>
                <a:ea typeface="HG丸ｺﾞｼｯｸM-PRO" panose="020F0600000000000000" pitchFamily="50" charset="-128"/>
              </a:rPr>
              <a:t>これからの教育に求められることとは</a:t>
            </a:r>
          </a:p>
          <a:p>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27" name="TextBox 26"/>
          <p:cNvSpPr txBox="1"/>
          <p:nvPr/>
        </p:nvSpPr>
        <p:spPr>
          <a:xfrm>
            <a:off x="1141725" y="913496"/>
            <a:ext cx="5766973" cy="400110"/>
          </a:xfrm>
          <a:prstGeom prst="rect">
            <a:avLst/>
          </a:prstGeom>
          <a:noFill/>
        </p:spPr>
        <p:txBody>
          <a:bodyPr wrap="square" rtlCol="0">
            <a:spAutoFit/>
          </a:bodyPr>
          <a:lstStyle/>
          <a:p>
            <a:r>
              <a:rPr kumimoji="1" lang="en-US" altLang="ja-JP" sz="2000" b="1" dirty="0">
                <a:solidFill>
                  <a:schemeClr val="accent5"/>
                </a:solidFill>
                <a:latin typeface="HG丸ｺﾞｼｯｸM-PRO" panose="020F0600000000000000" pitchFamily="50" charset="-128"/>
                <a:ea typeface="HG丸ｺﾞｼｯｸM-PRO" panose="020F0600000000000000" pitchFamily="50" charset="-128"/>
              </a:rPr>
              <a:t>2018</a:t>
            </a:r>
            <a:r>
              <a:rPr kumimoji="1" lang="ja-JP" altLang="en-US" sz="2000" b="1" dirty="0">
                <a:solidFill>
                  <a:schemeClr val="accent5"/>
                </a:solidFill>
                <a:latin typeface="HG丸ｺﾞｼｯｸM-PRO" panose="020F0600000000000000" pitchFamily="50" charset="-128"/>
                <a:ea typeface="HG丸ｺﾞｼｯｸM-PRO" panose="020F0600000000000000" pitchFamily="50" charset="-128"/>
              </a:rPr>
              <a:t>年度　授業研究会テーマ　</a:t>
            </a:r>
            <a:r>
              <a:rPr lang="ja-JP" altLang="ja-JP" sz="2000" dirty="0">
                <a:solidFill>
                  <a:schemeClr val="accent5"/>
                </a:solidFill>
                <a:latin typeface="HG丸ｺﾞｼｯｸM-PRO" panose="020F0600000000000000" pitchFamily="50" charset="-128"/>
                <a:ea typeface="HG丸ｺﾞｼｯｸM-PRO" panose="020F0600000000000000" pitchFamily="50" charset="-128"/>
              </a:rPr>
              <a:t> </a:t>
            </a:r>
            <a:r>
              <a:rPr lang="ja-JP" altLang="ja-JP" sz="2000" b="1" dirty="0">
                <a:solidFill>
                  <a:schemeClr val="accent5"/>
                </a:solidFill>
                <a:latin typeface="HG丸ｺﾞｼｯｸM-PRO" panose="020F0600000000000000" pitchFamily="50" charset="-128"/>
                <a:ea typeface="HG丸ｺﾞｼｯｸM-PRO" panose="020F0600000000000000" pitchFamily="50" charset="-128"/>
              </a:rPr>
              <a:t>「労働教育」</a:t>
            </a:r>
            <a:endParaRPr kumimoji="1" lang="ja-JP" altLang="en-US" sz="2000" b="1" dirty="0">
              <a:solidFill>
                <a:schemeClr val="accent5"/>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704651" y="465453"/>
            <a:ext cx="4410273" cy="276999"/>
          </a:xfrm>
          <a:prstGeom prst="rect">
            <a:avLst/>
          </a:prstGeom>
          <a:noFill/>
        </p:spPr>
        <p:txBody>
          <a:bodyPr wrap="square" rtlCol="0">
            <a:spAutoFit/>
          </a:bodyPr>
          <a:lstStyle/>
          <a:p>
            <a:r>
              <a:rPr lang="en-US" altLang="ja-JP" sz="1200" dirty="0">
                <a:latin typeface="HG丸ｺﾞｼｯｸM-PRO" panose="020F0600000000000000" pitchFamily="50" charset="-128"/>
                <a:ea typeface="HG丸ｺﾞｼｯｸM-PRO" panose="020F0600000000000000" pitchFamily="50" charset="-128"/>
              </a:rPr>
              <a:t>NPO</a:t>
            </a:r>
            <a:r>
              <a:rPr lang="ja-JP" altLang="ja-JP" sz="1200" dirty="0">
                <a:latin typeface="HG丸ｺﾞｼｯｸM-PRO" panose="020F0600000000000000" pitchFamily="50" charset="-128"/>
                <a:ea typeface="HG丸ｺﾞｼｯｸM-PRO" panose="020F0600000000000000" pitchFamily="50" charset="-128"/>
              </a:rPr>
              <a:t>法人教育支援グループ</a:t>
            </a:r>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Ed.</a:t>
            </a:r>
            <a:r>
              <a:rPr lang="ja-JP" altLang="ja-JP" sz="1200" dirty="0">
                <a:latin typeface="HG丸ｺﾞｼｯｸM-PRO" panose="020F0600000000000000" pitchFamily="50" charset="-128"/>
                <a:ea typeface="HG丸ｺﾞｼｯｸM-PRO" panose="020F0600000000000000" pitchFamily="50" charset="-128"/>
              </a:rPr>
              <a:t>ベンチャー　授業研究会</a:t>
            </a:r>
          </a:p>
        </p:txBody>
      </p:sp>
      <p:sp>
        <p:nvSpPr>
          <p:cNvPr id="3" name="テキスト ボックス 2"/>
          <p:cNvSpPr txBox="1"/>
          <p:nvPr/>
        </p:nvSpPr>
        <p:spPr>
          <a:xfrm>
            <a:off x="423170" y="1153720"/>
            <a:ext cx="6996821" cy="2215991"/>
          </a:xfrm>
          <a:prstGeom prst="rect">
            <a:avLst/>
          </a:prstGeom>
          <a:noFill/>
        </p:spPr>
        <p:txBody>
          <a:bodyPr wrap="square" rtlCol="0">
            <a:spAutoFit/>
          </a:bodyPr>
          <a:lstStyle/>
          <a:p>
            <a:r>
              <a:rPr lang="ja-JP" altLang="ja-JP" sz="1800" dirty="0">
                <a:solidFill>
                  <a:schemeClr val="accent5"/>
                </a:solidFill>
                <a:latin typeface="HG丸ｺﾞｼｯｸM-PRO" panose="020F0600000000000000" pitchFamily="50" charset="-128"/>
                <a:ea typeface="HG丸ｺﾞｼｯｸM-PRO" panose="020F0600000000000000" pitchFamily="50" charset="-128"/>
              </a:rPr>
              <a:t>　</a:t>
            </a:r>
            <a:endParaRPr lang="en-US" altLang="ja-JP" sz="1800" dirty="0">
              <a:solidFill>
                <a:schemeClr val="accent5"/>
              </a:solidFill>
              <a:latin typeface="HG丸ｺﾞｼｯｸM-PRO" panose="020F0600000000000000" pitchFamily="50" charset="-128"/>
              <a:ea typeface="HG丸ｺﾞｼｯｸM-PRO" panose="020F0600000000000000" pitchFamily="50" charset="-128"/>
            </a:endParaRPr>
          </a:p>
          <a:p>
            <a:r>
              <a:rPr lang="ja-JP" altLang="ja-JP" sz="1200" dirty="0">
                <a:latin typeface="HG丸ｺﾞｼｯｸM-PRO" panose="020F0600000000000000" pitchFamily="50" charset="-128"/>
                <a:ea typeface="HG丸ｺﾞｼｯｸM-PRO" panose="020F0600000000000000" pitchFamily="50" charset="-128"/>
              </a:rPr>
              <a:t>　</a:t>
            </a:r>
          </a:p>
          <a:p>
            <a:r>
              <a:rPr lang="ja-JP" altLang="ja-JP" sz="1200" dirty="0">
                <a:latin typeface="HG丸ｺﾞｼｯｸM-PRO" panose="020F0600000000000000" pitchFamily="50" charset="-128"/>
                <a:ea typeface="HG丸ｺﾞｼｯｸM-PRO" panose="020F0600000000000000" pitchFamily="50" charset="-128"/>
              </a:rPr>
              <a:t>　働き方改革関連法案が話題となっている昨今、長時間労働、過労死、若者の使い捨てなどの問題がメディアを通してよく聞かれるようになりました。しかし、その解決に向けた動きはなかなか進展していないのが現状です。このような社会に漕ぎ出していく子どもたちに必要な知識や力とは何なのでしょうか。そして、それは小中学校段階の学校教育でどのように授業に組み込めるのでしょうか。</a:t>
            </a:r>
          </a:p>
          <a:p>
            <a:r>
              <a:rPr lang="ja-JP" altLang="ja-JP" sz="1200" dirty="0">
                <a:latin typeface="HG丸ｺﾞｼｯｸM-PRO" panose="020F0600000000000000" pitchFamily="50" charset="-128"/>
                <a:ea typeface="HG丸ｺﾞｼｯｸM-PRO" panose="020F0600000000000000" pitchFamily="50" charset="-128"/>
              </a:rPr>
              <a:t>　授業研究会では、キャリア教育とは違った側面をもつ「労働教育」をテーマに、小中学校の学校教育の中で行える「労働教育」の授業を参加者の方と検討</a:t>
            </a:r>
            <a:r>
              <a:rPr lang="ja-JP" altLang="en-US" sz="1200" dirty="0">
                <a:latin typeface="HG丸ｺﾞｼｯｸM-PRO" panose="020F0600000000000000" pitchFamily="50" charset="-128"/>
                <a:ea typeface="HG丸ｺﾞｼｯｸM-PRO" panose="020F0600000000000000" pitchFamily="50" charset="-128"/>
              </a:rPr>
              <a:t>し、</a:t>
            </a:r>
            <a:r>
              <a:rPr lang="ja-JP" altLang="ja-JP" sz="1200" dirty="0">
                <a:latin typeface="HG丸ｺﾞｼｯｸM-PRO" panose="020F0600000000000000" pitchFamily="50" charset="-128"/>
                <a:ea typeface="HG丸ｺﾞｼｯｸM-PRO" panose="020F0600000000000000" pitchFamily="50" charset="-128"/>
              </a:rPr>
              <a:t>授業案作成・授業実践・カリキュラム作成</a:t>
            </a:r>
            <a:r>
              <a:rPr lang="ja-JP" altLang="en-US" sz="1200" dirty="0">
                <a:latin typeface="HG丸ｺﾞｼｯｸM-PRO" panose="020F0600000000000000" pitchFamily="50" charset="-128"/>
                <a:ea typeface="HG丸ｺﾞｼｯｸM-PRO" panose="020F0600000000000000" pitchFamily="50" charset="-128"/>
              </a:rPr>
              <a:t>を行っていきます。</a:t>
            </a:r>
            <a:r>
              <a:rPr lang="ja-JP" altLang="ja-JP" sz="1200" dirty="0">
                <a:latin typeface="HG丸ｺﾞｼｯｸM-PRO" panose="020F0600000000000000" pitchFamily="50" charset="-128"/>
                <a:ea typeface="HG丸ｺﾞｼｯｸM-PRO" panose="020F0600000000000000" pitchFamily="50" charset="-128"/>
              </a:rPr>
              <a:t>最終的には授業実践を行うことで、子どもたちの実態を踏まえた上での小中学校での労働教育とは何か考えていきます。ぜひ、ご参加ください。</a:t>
            </a:r>
          </a:p>
        </p:txBody>
      </p:sp>
      <p:sp>
        <p:nvSpPr>
          <p:cNvPr id="34" name="TextBox 10"/>
          <p:cNvSpPr txBox="1"/>
          <p:nvPr/>
        </p:nvSpPr>
        <p:spPr>
          <a:xfrm>
            <a:off x="459129" y="6046458"/>
            <a:ext cx="986100" cy="410604"/>
          </a:xfrm>
          <a:prstGeom prst="rect">
            <a:avLst/>
          </a:prstGeom>
          <a:noFill/>
        </p:spPr>
        <p:txBody>
          <a:bodyPr wrap="square" rtlCol="0">
            <a:spAutoFit/>
          </a:bodyPr>
          <a:lstStyle/>
          <a:p>
            <a:r>
              <a:rPr kumimoji="1" lang="ja-JP" altLang="en-US" dirty="0">
                <a:latin typeface="HGSｺﾞｼｯｸM" pitchFamily="50" charset="-128"/>
                <a:ea typeface="HGSｺﾞｼｯｸM" pitchFamily="50" charset="-128"/>
              </a:rPr>
              <a:t>第２回</a:t>
            </a:r>
          </a:p>
        </p:txBody>
      </p:sp>
      <p:sp>
        <p:nvSpPr>
          <p:cNvPr id="35" name="TextBox 6"/>
          <p:cNvSpPr txBox="1"/>
          <p:nvPr/>
        </p:nvSpPr>
        <p:spPr>
          <a:xfrm>
            <a:off x="459129" y="6432778"/>
            <a:ext cx="2397820" cy="400110"/>
          </a:xfrm>
          <a:prstGeom prst="rect">
            <a:avLst/>
          </a:prstGeom>
          <a:noFill/>
        </p:spPr>
        <p:txBody>
          <a:bodyPr wrap="square" rtlCol="0">
            <a:spAutoFit/>
          </a:bodyPr>
          <a:lstStyle/>
          <a:p>
            <a:r>
              <a:rPr kumimoji="1" lang="en-US" altLang="ja-JP" sz="2000" dirty="0">
                <a:solidFill>
                  <a:srgbClr val="0099CC"/>
                </a:solidFill>
              </a:rPr>
              <a:t>2018</a:t>
            </a:r>
            <a:r>
              <a:rPr kumimoji="1" lang="ja-JP" altLang="en-US" sz="2000" dirty="0">
                <a:solidFill>
                  <a:srgbClr val="0099CC"/>
                </a:solidFill>
              </a:rPr>
              <a:t>年</a:t>
            </a:r>
            <a:r>
              <a:rPr lang="en-US" altLang="ja-JP" sz="2000" dirty="0">
                <a:solidFill>
                  <a:srgbClr val="0099CC"/>
                </a:solidFill>
              </a:rPr>
              <a:t>5</a:t>
            </a:r>
            <a:r>
              <a:rPr kumimoji="1" lang="ja-JP" altLang="en-US" sz="2000" dirty="0">
                <a:solidFill>
                  <a:srgbClr val="0099CC"/>
                </a:solidFill>
              </a:rPr>
              <a:t>月</a:t>
            </a:r>
            <a:r>
              <a:rPr lang="en-US" altLang="ja-JP" sz="2000" dirty="0">
                <a:solidFill>
                  <a:srgbClr val="0099CC"/>
                </a:solidFill>
              </a:rPr>
              <a:t>10</a:t>
            </a:r>
            <a:r>
              <a:rPr kumimoji="1" lang="ja-JP" altLang="en-US" sz="2000" dirty="0">
                <a:solidFill>
                  <a:srgbClr val="0099CC"/>
                </a:solidFill>
              </a:rPr>
              <a:t>日（木）</a:t>
            </a:r>
          </a:p>
        </p:txBody>
      </p:sp>
      <p:sp>
        <p:nvSpPr>
          <p:cNvPr id="36" name="Rectangle 7"/>
          <p:cNvSpPr/>
          <p:nvPr/>
        </p:nvSpPr>
        <p:spPr>
          <a:xfrm>
            <a:off x="2757295" y="6204104"/>
            <a:ext cx="2060179" cy="630942"/>
          </a:xfrm>
          <a:prstGeom prst="rect">
            <a:avLst/>
          </a:prstGeom>
        </p:spPr>
        <p:txBody>
          <a:bodyPr wrap="none">
            <a:spAutoFit/>
          </a:bodyPr>
          <a:lstStyle/>
          <a:p>
            <a:r>
              <a:rPr lang="en-US" altLang="ja-JP" sz="3500" dirty="0">
                <a:solidFill>
                  <a:srgbClr val="FF9900"/>
                </a:solidFill>
                <a:latin typeface="HGSｺﾞｼｯｸM" pitchFamily="50" charset="-128"/>
                <a:ea typeface="HGSｺﾞｼｯｸM" pitchFamily="50" charset="-128"/>
              </a:rPr>
              <a:t> </a:t>
            </a:r>
            <a:r>
              <a:rPr lang="en-US" altLang="ja-JP" sz="2000" b="1" dirty="0">
                <a:solidFill>
                  <a:srgbClr val="FF9900"/>
                </a:solidFill>
                <a:latin typeface="HGSｺﾞｼｯｸM" pitchFamily="50" charset="-128"/>
                <a:ea typeface="HGSｺﾞｼｯｸM" pitchFamily="50" charset="-128"/>
              </a:rPr>
              <a:t>19:30</a:t>
            </a:r>
            <a:r>
              <a:rPr lang="ja-JP" altLang="en-US" sz="2000" b="1" dirty="0">
                <a:solidFill>
                  <a:srgbClr val="FF9900"/>
                </a:solidFill>
                <a:latin typeface="HGSｺﾞｼｯｸM" pitchFamily="50" charset="-128"/>
                <a:ea typeface="HGSｺﾞｼｯｸM" pitchFamily="50" charset="-128"/>
              </a:rPr>
              <a:t>～</a:t>
            </a:r>
            <a:r>
              <a:rPr lang="en-US" altLang="ja-JP" sz="2000" b="1" dirty="0">
                <a:solidFill>
                  <a:srgbClr val="FF9900"/>
                </a:solidFill>
                <a:latin typeface="HGSｺﾞｼｯｸM" pitchFamily="50" charset="-128"/>
                <a:ea typeface="HGSｺﾞｼｯｸM" pitchFamily="50" charset="-128"/>
              </a:rPr>
              <a:t>21:00</a:t>
            </a:r>
            <a:r>
              <a:rPr lang="ja-JP" altLang="en-US" dirty="0">
                <a:solidFill>
                  <a:srgbClr val="FF9900"/>
                </a:solidFill>
              </a:rPr>
              <a:t>　</a:t>
            </a:r>
          </a:p>
        </p:txBody>
      </p:sp>
      <p:sp>
        <p:nvSpPr>
          <p:cNvPr id="37" name="Rectangle 9"/>
          <p:cNvSpPr/>
          <p:nvPr/>
        </p:nvSpPr>
        <p:spPr>
          <a:xfrm>
            <a:off x="502457" y="6790409"/>
            <a:ext cx="5353887" cy="338554"/>
          </a:xfrm>
          <a:prstGeom prst="rect">
            <a:avLst/>
          </a:prstGeom>
        </p:spPr>
        <p:txBody>
          <a:bodyPr wrap="square">
            <a:spAutoFit/>
          </a:bodyPr>
          <a:lstStyle/>
          <a:p>
            <a:r>
              <a:rPr lang="ja-JP" altLang="en-US" sz="1600" dirty="0">
                <a:solidFill>
                  <a:srgbClr val="0099CC"/>
                </a:solidFill>
                <a:latin typeface="HGSｺﾞｼｯｸM" pitchFamily="50" charset="-128"/>
                <a:ea typeface="HGSｺﾞｼｯｸM" pitchFamily="50" charset="-128"/>
              </a:rPr>
              <a:t>大和市文化創造拠点　シリウス</a:t>
            </a:r>
            <a:r>
              <a:rPr lang="en-US" altLang="ja-JP" sz="1600" dirty="0">
                <a:solidFill>
                  <a:srgbClr val="0099CC"/>
                </a:solidFill>
                <a:latin typeface="HGSｺﾞｼｯｸM" pitchFamily="50" charset="-128"/>
                <a:ea typeface="HGSｺﾞｼｯｸM" pitchFamily="50" charset="-128"/>
              </a:rPr>
              <a:t>605</a:t>
            </a:r>
            <a:endParaRPr lang="ja-JP" altLang="en-US" sz="1600" dirty="0">
              <a:solidFill>
                <a:srgbClr val="0099CC"/>
              </a:solidFill>
              <a:latin typeface="HGSｺﾞｼｯｸM" pitchFamily="50" charset="-128"/>
              <a:ea typeface="HGSｺﾞｼｯｸM" pitchFamily="50" charset="-128"/>
            </a:endParaRPr>
          </a:p>
        </p:txBody>
      </p:sp>
      <p:sp>
        <p:nvSpPr>
          <p:cNvPr id="13" name="テキスト ボックス 12"/>
          <p:cNvSpPr txBox="1"/>
          <p:nvPr/>
        </p:nvSpPr>
        <p:spPr>
          <a:xfrm>
            <a:off x="704652" y="9984487"/>
            <a:ext cx="2981523" cy="673988"/>
          </a:xfrm>
          <a:prstGeom prst="rect">
            <a:avLst/>
          </a:prstGeom>
          <a:noFill/>
        </p:spPr>
        <p:txBody>
          <a:bodyPr wrap="square" rtlCol="0">
            <a:spAutoFit/>
          </a:bodyPr>
          <a:lstStyle/>
          <a:p>
            <a:endParaRPr kumimoji="1" lang="ja-JP" altLang="en-US" dirty="0"/>
          </a:p>
        </p:txBody>
      </p:sp>
      <p:pic>
        <p:nvPicPr>
          <p:cNvPr id="38" name="図 37" descr="c5747fb412ca894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24" y="386261"/>
            <a:ext cx="631492" cy="574269"/>
          </a:xfrm>
          <a:prstGeom prst="rect">
            <a:avLst/>
          </a:prstGeom>
          <a:noFill/>
          <a:ln w="9525">
            <a:noFill/>
            <a:miter lim="800000"/>
            <a:headEnd/>
            <a:tailEnd/>
          </a:ln>
        </p:spPr>
      </p:pic>
      <p:sp>
        <p:nvSpPr>
          <p:cNvPr id="39" name="フレーム 38"/>
          <p:cNvSpPr/>
          <p:nvPr/>
        </p:nvSpPr>
        <p:spPr>
          <a:xfrm>
            <a:off x="3012516" y="8986735"/>
            <a:ext cx="4590112" cy="1306802"/>
          </a:xfrm>
          <a:prstGeom prst="frame">
            <a:avLst>
              <a:gd name="adj1" fmla="val 6731"/>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032510" indent="-1032510">
              <a:lnSpc>
                <a:spcPct val="110000"/>
              </a:lnSpc>
              <a:spcAft>
                <a:spcPts val="600"/>
              </a:spcAft>
            </a:pPr>
            <a:r>
              <a:rPr lang="ja-JP" sz="900" b="1" dirty="0">
                <a:solidFill>
                  <a:srgbClr val="000000"/>
                </a:solidFill>
                <a:effectLst/>
                <a:ea typeface="HG丸ｺﾞｼｯｸM-PRO" panose="020F0600000000000000" pitchFamily="50" charset="-128"/>
                <a:cs typeface="Tahoma" panose="020B0604030504040204" pitchFamily="34" charset="0"/>
              </a:rPr>
              <a:t>お問い合わせ先　</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Ed.</a:t>
            </a:r>
            <a:r>
              <a:rPr lang="ja-JP" sz="800" dirty="0">
                <a:solidFill>
                  <a:srgbClr val="000000"/>
                </a:solidFill>
                <a:effectLst/>
                <a:ea typeface="HG丸ｺﾞｼｯｸM-PRO" panose="020F0600000000000000" pitchFamily="50" charset="-128"/>
                <a:cs typeface="Tahoma" panose="020B0604030504040204" pitchFamily="34" charset="0"/>
              </a:rPr>
              <a:t>ベンチャー事務局 〒</a:t>
            </a:r>
            <a:r>
              <a:rPr lang="en-US" sz="800" dirty="0">
                <a:solidFill>
                  <a:srgbClr val="000000"/>
                </a:solidFill>
                <a:effectLst/>
                <a:ea typeface="HG丸ｺﾞｼｯｸM-PRO" panose="020F0600000000000000" pitchFamily="50" charset="-128"/>
                <a:cs typeface="Tahoma" panose="020B0604030504040204" pitchFamily="34" charset="0"/>
              </a:rPr>
              <a:t>242-0007 </a:t>
            </a:r>
            <a:r>
              <a:rPr lang="ja-JP" sz="800" dirty="0">
                <a:solidFill>
                  <a:srgbClr val="000000"/>
                </a:solidFill>
                <a:effectLst/>
                <a:ea typeface="HG丸ｺﾞｼｯｸM-PRO" panose="020F0600000000000000" pitchFamily="50" charset="-128"/>
                <a:cs typeface="Tahoma" panose="020B0604030504040204" pitchFamily="34" charset="0"/>
              </a:rPr>
              <a:t>大和市中央林間</a:t>
            </a:r>
            <a:r>
              <a:rPr lang="en-US" sz="800" dirty="0">
                <a:solidFill>
                  <a:srgbClr val="000000"/>
                </a:solidFill>
                <a:effectLst/>
                <a:ea typeface="HG丸ｺﾞｼｯｸM-PRO" panose="020F0600000000000000" pitchFamily="50" charset="-128"/>
                <a:cs typeface="Tahoma" panose="020B0604030504040204" pitchFamily="34" charset="0"/>
              </a:rPr>
              <a:t>3-16-12 </a:t>
            </a:r>
            <a:r>
              <a:rPr lang="ja-JP" sz="800" dirty="0">
                <a:solidFill>
                  <a:srgbClr val="000000"/>
                </a:solidFill>
                <a:effectLst/>
                <a:ea typeface="HG丸ｺﾞｼｯｸM-PRO" panose="020F0600000000000000" pitchFamily="50" charset="-128"/>
                <a:cs typeface="Tahoma" panose="020B0604030504040204" pitchFamily="34" charset="0"/>
              </a:rPr>
              <a:t>１</a:t>
            </a:r>
            <a:r>
              <a:rPr lang="en-US" sz="800" dirty="0">
                <a:solidFill>
                  <a:srgbClr val="000000"/>
                </a:solidFill>
                <a:effectLst/>
                <a:ea typeface="HG丸ｺﾞｼｯｸM-PRO" panose="020F0600000000000000" pitchFamily="50" charset="-128"/>
                <a:cs typeface="Tahoma" panose="020B0604030504040204" pitchFamily="34" charset="0"/>
              </a:rPr>
              <a:t>07  </a:t>
            </a:r>
            <a:endParaRPr lang="ja-JP" sz="1000" dirty="0">
              <a:effectLst/>
              <a:ea typeface="Meiryo UI" panose="020B0604030504040204" pitchFamily="50" charset="-128"/>
              <a:cs typeface="Tahoma" panose="020B0604030504040204" pitchFamily="34" charset="0"/>
            </a:endParaRPr>
          </a:p>
          <a:p>
            <a:pPr indent="812800">
              <a:lnSpc>
                <a:spcPct val="110000"/>
              </a:lnSpc>
              <a:spcAft>
                <a:spcPts val="600"/>
              </a:spcAft>
            </a:pP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TEL </a:t>
            </a:r>
            <a:r>
              <a:rPr lang="en-US" altLang="ja-JP"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090-6129-3732</a:t>
            </a:r>
            <a:r>
              <a:rPr lang="ja-JP" sz="800" dirty="0">
                <a:solidFill>
                  <a:srgbClr val="000000"/>
                </a:solidFill>
                <a:effectLst/>
                <a:ea typeface="HG丸ｺﾞｼｯｸM-PRO" panose="020F0600000000000000" pitchFamily="50" charset="-128"/>
                <a:cs typeface="Tahoma" panose="020B0604030504040204" pitchFamily="34" charset="0"/>
              </a:rPr>
              <a:t>（担当：</a:t>
            </a:r>
            <a:r>
              <a:rPr lang="ja-JP" altLang="en-US" sz="800" dirty="0">
                <a:solidFill>
                  <a:srgbClr val="000000"/>
                </a:solidFill>
                <a:effectLst/>
                <a:ea typeface="HG丸ｺﾞｼｯｸM-PRO" panose="020F0600000000000000" pitchFamily="50" charset="-128"/>
                <a:cs typeface="Tahoma" panose="020B0604030504040204" pitchFamily="34" charset="0"/>
              </a:rPr>
              <a:t>下新原</a:t>
            </a:r>
            <a:r>
              <a:rPr lang="ja-JP" sz="800" dirty="0">
                <a:solidFill>
                  <a:srgbClr val="000000"/>
                </a:solidFill>
                <a:effectLst/>
                <a:ea typeface="HG丸ｺﾞｼｯｸM-PRO" panose="020F0600000000000000" pitchFamily="50" charset="-128"/>
                <a:cs typeface="Tahoma" panose="020B0604030504040204" pitchFamily="34" charset="0"/>
              </a:rPr>
              <a:t>）</a:t>
            </a:r>
            <a:endParaRPr lang="ja-JP" sz="1000" dirty="0">
              <a:effectLst/>
              <a:ea typeface="Meiryo UI" panose="020B0604030504040204" pitchFamily="50" charset="-128"/>
              <a:cs typeface="Tahoma" panose="020B0604030504040204" pitchFamily="34" charset="0"/>
            </a:endParaRPr>
          </a:p>
          <a:p>
            <a:pPr>
              <a:lnSpc>
                <a:spcPct val="110000"/>
              </a:lnSpc>
              <a:spcAft>
                <a:spcPts val="600"/>
              </a:spcAft>
            </a:pPr>
            <a:r>
              <a:rPr lang="ja-JP" sz="800" dirty="0">
                <a:solidFill>
                  <a:srgbClr val="000000"/>
                </a:solidFill>
                <a:effectLst/>
                <a:ea typeface="HG丸ｺﾞｼｯｸM-PRO" panose="020F0600000000000000" pitchFamily="50" charset="-128"/>
                <a:cs typeface="Tahoma" panose="020B0604030504040204" pitchFamily="34" charset="0"/>
              </a:rPr>
              <a:t>メールアドレス</a:t>
            </a:r>
            <a:r>
              <a:rPr lang="ja-JP" sz="800" dirty="0">
                <a:solidFill>
                  <a:srgbClr val="AA610D"/>
                </a:solidFill>
                <a:effectLst/>
                <a:ea typeface="HG丸ｺﾞｼｯｸM-PRO" panose="020F0600000000000000" pitchFamily="50" charset="-128"/>
                <a:cs typeface="Tahoma" panose="020B0604030504040204" pitchFamily="34" charset="0"/>
              </a:rPr>
              <a:t>　</a:t>
            </a:r>
            <a:r>
              <a:rPr lang="en-US" sz="800" u="sng" dirty="0">
                <a:solidFill>
                  <a:srgbClr val="AA610D"/>
                </a:solidFill>
                <a:effectLst/>
                <a:latin typeface="HG丸ｺﾞｼｯｸM-PRO" panose="020F0600000000000000" pitchFamily="50" charset="-128"/>
                <a:ea typeface="Meiryo UI" panose="020B0604030504040204" pitchFamily="50" charset="-128"/>
                <a:cs typeface="Tahoma" panose="020B0604030504040204" pitchFamily="34" charset="0"/>
                <a:hlinkClick r:id="rId6"/>
              </a:rPr>
              <a:t>toiawase@edventure.jp</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 </a:t>
            </a:r>
            <a:r>
              <a:rPr lang="ja-JP" sz="800" dirty="0">
                <a:solidFill>
                  <a:srgbClr val="000000"/>
                </a:solidFill>
                <a:effectLst/>
                <a:ea typeface="HG丸ｺﾞｼｯｸM-PRO" panose="020F0600000000000000" pitchFamily="50" charset="-128"/>
                <a:cs typeface="Tahoma" panose="020B0604030504040204" pitchFamily="34" charset="0"/>
              </a:rPr>
              <a:t>　　　　　　　　</a:t>
            </a:r>
            <a:endParaRPr lang="ja-JP" sz="1000" dirty="0">
              <a:effectLst/>
              <a:ea typeface="Meiryo UI" panose="020B0604030504040204" pitchFamily="50" charset="-128"/>
              <a:cs typeface="Tahoma" panose="020B0604030504040204" pitchFamily="34" charset="0"/>
            </a:endParaRPr>
          </a:p>
          <a:p>
            <a:pPr>
              <a:lnSpc>
                <a:spcPct val="110000"/>
              </a:lnSpc>
              <a:spcAft>
                <a:spcPts val="600"/>
              </a:spcAft>
            </a:pPr>
            <a:r>
              <a:rPr lang="ja-JP" sz="800" dirty="0">
                <a:solidFill>
                  <a:srgbClr val="000000"/>
                </a:solidFill>
                <a:effectLst/>
                <a:ea typeface="HG丸ｺﾞｼｯｸM-PRO" panose="020F0600000000000000" pitchFamily="50" charset="-128"/>
                <a:cs typeface="Tahoma" panose="020B0604030504040204" pitchFamily="34" charset="0"/>
              </a:rPr>
              <a:t>ホームページ　　</a:t>
            </a:r>
            <a:r>
              <a:rPr lang="en-US" sz="800" u="sng" dirty="0">
                <a:solidFill>
                  <a:srgbClr val="1773B1"/>
                </a:solidFill>
                <a:effectLst/>
                <a:latin typeface="HG丸ｺﾞｼｯｸM-PRO" panose="020F0600000000000000" pitchFamily="50" charset="-128"/>
                <a:ea typeface="Meiryo UI" panose="020B0604030504040204" pitchFamily="50" charset="-128"/>
                <a:cs typeface="Tahoma" panose="020B0604030504040204" pitchFamily="34" charset="0"/>
                <a:hlinkClick r:id="rId7"/>
              </a:rPr>
              <a:t>http://edventure.jp</a:t>
            </a:r>
            <a:r>
              <a:rPr lang="ja-JP" sz="800" dirty="0">
                <a:solidFill>
                  <a:srgbClr val="AA610D"/>
                </a:solidFill>
                <a:effectLst/>
                <a:ea typeface="HG丸ｺﾞｼｯｸM-PRO" panose="020F0600000000000000" pitchFamily="50" charset="-128"/>
                <a:cs typeface="Tahoma" panose="020B0604030504040204" pitchFamily="34" charset="0"/>
              </a:rPr>
              <a:t>　　</a:t>
            </a:r>
            <a:r>
              <a:rPr lang="en-US" sz="800" dirty="0">
                <a:solidFill>
                  <a:srgbClr val="000000"/>
                </a:solidFill>
                <a:effectLst/>
                <a:latin typeface="HG丸ｺﾞｼｯｸM-PRO" panose="020F0600000000000000" pitchFamily="50" charset="-128"/>
                <a:ea typeface="Meiryo UI" panose="020B0604030504040204" pitchFamily="50" charset="-128"/>
                <a:cs typeface="Tahoma" panose="020B0604030504040204" pitchFamily="34" charset="0"/>
              </a:rPr>
              <a:t>NPO</a:t>
            </a:r>
            <a:r>
              <a:rPr lang="ja-JP" sz="800" dirty="0">
                <a:solidFill>
                  <a:srgbClr val="000000"/>
                </a:solidFill>
                <a:effectLst/>
                <a:ea typeface="HG丸ｺﾞｼｯｸM-PRO" panose="020F0600000000000000" pitchFamily="50" charset="-128"/>
                <a:cs typeface="Tahoma" panose="020B0604030504040204" pitchFamily="34" charset="0"/>
              </a:rPr>
              <a:t>法人　教育支援グループ</a:t>
            </a:r>
            <a:r>
              <a:rPr lang="en-US" sz="800" dirty="0">
                <a:solidFill>
                  <a:srgbClr val="000000"/>
                </a:solidFill>
                <a:effectLst/>
                <a:ea typeface="HG丸ｺﾞｼｯｸM-PRO" panose="020F0600000000000000" pitchFamily="50" charset="-128"/>
                <a:cs typeface="Tahoma" panose="020B0604030504040204" pitchFamily="34" charset="0"/>
              </a:rPr>
              <a:t>Ed.</a:t>
            </a:r>
            <a:r>
              <a:rPr lang="ja-JP" sz="800" dirty="0">
                <a:solidFill>
                  <a:srgbClr val="000000"/>
                </a:solidFill>
                <a:effectLst/>
                <a:ea typeface="HG丸ｺﾞｼｯｸM-PRO" panose="020F0600000000000000" pitchFamily="50" charset="-128"/>
                <a:cs typeface="Tahoma" panose="020B0604030504040204" pitchFamily="34" charset="0"/>
              </a:rPr>
              <a:t>ベンチャー</a:t>
            </a:r>
            <a:endParaRPr lang="ja-JP" sz="1000" dirty="0">
              <a:effectLst/>
              <a:ea typeface="Meiryo UI" panose="020B0604030504040204" pitchFamily="50" charset="-128"/>
              <a:cs typeface="Tahoma" panose="020B0604030504040204" pitchFamily="34" charset="0"/>
            </a:endParaRPr>
          </a:p>
        </p:txBody>
      </p:sp>
      <p:pic>
        <p:nvPicPr>
          <p:cNvPr id="15" name="Picture 2" descr="http://www.yamato-bunka.jp/access/img/imgMap.gif"/>
          <p:cNvPicPr>
            <a:picLocks noChangeAspect="1" noChangeArrowheads="1"/>
          </p:cNvPicPr>
          <p:nvPr/>
        </p:nvPicPr>
        <p:blipFill rotWithShape="1">
          <a:blip r:embed="rId8">
            <a:extLst>
              <a:ext uri="{28A0092B-C50C-407E-A947-70E740481C1C}">
                <a14:useLocalDpi xmlns:a14="http://schemas.microsoft.com/office/drawing/2010/main" val="0"/>
              </a:ext>
            </a:extLst>
          </a:blip>
          <a:srcRect l="-1068" t="-3273" r="-4819" b="-1"/>
          <a:stretch/>
        </p:blipFill>
        <p:spPr bwMode="auto">
          <a:xfrm>
            <a:off x="4637321" y="3588582"/>
            <a:ext cx="2901983" cy="2128994"/>
          </a:xfrm>
          <a:prstGeom prst="rect">
            <a:avLst/>
          </a:prstGeom>
          <a:noFill/>
          <a:extLst>
            <a:ext uri="{909E8E84-426E-40DD-AFC4-6F175D3DCCD1}">
              <a14:hiddenFill xmlns:a14="http://schemas.microsoft.com/office/drawing/2010/main">
                <a:solidFill>
                  <a:srgbClr val="FFFFFF"/>
                </a:solidFill>
              </a14:hiddenFill>
            </a:ext>
          </a:extLst>
        </p:spPr>
      </p:pic>
      <p:sp>
        <p:nvSpPr>
          <p:cNvPr id="9" name="メモ 8"/>
          <p:cNvSpPr/>
          <p:nvPr/>
        </p:nvSpPr>
        <p:spPr>
          <a:xfrm>
            <a:off x="646248" y="9138961"/>
            <a:ext cx="2023582" cy="733109"/>
          </a:xfrm>
          <a:prstGeom prst="foldedCorner">
            <a:avLst>
              <a:gd name="adj" fmla="val 20940"/>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1600" b="1" dirty="0">
                <a:latin typeface="HG丸ｺﾞｼｯｸM-PRO" panose="020F0600000000000000" pitchFamily="50" charset="-128"/>
                <a:ea typeface="HG丸ｺﾞｼｯｸM-PRO" panose="020F0600000000000000" pitchFamily="50" charset="-128"/>
              </a:rPr>
              <a:t>参加費：</a:t>
            </a:r>
            <a:r>
              <a:rPr kumimoji="1" lang="en-US" altLang="ja-JP" sz="1600" b="1" dirty="0">
                <a:latin typeface="HG丸ｺﾞｼｯｸM-PRO" panose="020F0600000000000000" pitchFamily="50" charset="-128"/>
                <a:ea typeface="HG丸ｺﾞｼｯｸM-PRO" panose="020F0600000000000000" pitchFamily="50" charset="-128"/>
              </a:rPr>
              <a:t>500</a:t>
            </a:r>
            <a:r>
              <a:rPr kumimoji="1" lang="ja-JP" altLang="en-US" sz="1600" b="1" dirty="0">
                <a:latin typeface="HG丸ｺﾞｼｯｸM-PRO" panose="020F0600000000000000" pitchFamily="50" charset="-128"/>
                <a:ea typeface="HG丸ｺﾞｼｯｸM-PRO" panose="020F0600000000000000" pitchFamily="50" charset="-128"/>
              </a:rPr>
              <a:t>円（学生無料）</a:t>
            </a:r>
          </a:p>
        </p:txBody>
      </p:sp>
    </p:spTree>
    <p:extLst>
      <p:ext uri="{BB962C8B-B14F-4D97-AF65-F5344CB8AC3E}">
        <p14:creationId xmlns:p14="http://schemas.microsoft.com/office/powerpoint/2010/main" val="3210186928"/>
      </p:ext>
    </p:extLst>
  </p:cSld>
  <p:clrMapOvr>
    <a:masterClrMapping/>
  </p:clrMapOvr>
</p:sld>
</file>

<file path=ppt/theme/theme1.xml><?xml version="1.0" encoding="utf-8"?>
<a:theme xmlns:a="http://schemas.openxmlformats.org/drawingml/2006/main" name="37">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1AB9D3B3-C864-4D33-86DD-8BCA8018B673}" vid="{F68D0221-22D9-4066-842D-C62C8552058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37</Template>
  <TotalTime>0</TotalTime>
  <Words>73</Words>
  <Application>Microsoft Office PowerPoint</Application>
  <PresentationFormat>ユーザー設定</PresentationFormat>
  <Paragraphs>31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HGSｺﾞｼｯｸM</vt:lpstr>
      <vt:lpstr>HG丸ｺﾞｼｯｸM-PRO</vt:lpstr>
      <vt:lpstr>Meiryo UI</vt:lpstr>
      <vt:lpstr>ＭＳ Ｐゴシック</vt:lpstr>
      <vt:lpstr>Arial</vt:lpstr>
      <vt:lpstr>Calibri</vt:lpstr>
      <vt:lpstr>Calibri Light</vt:lpstr>
      <vt:lpstr>Tahoma</vt:lpstr>
      <vt:lpstr>37</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2013-07-04T12:03:22Z</dcterms:created>
  <dcterms:modified xsi:type="dcterms:W3CDTF">2018-04-05T13:24:08Z</dcterms:modified>
</cp:coreProperties>
</file>